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340" r:id="rId3"/>
    <p:sldId id="525" r:id="rId4"/>
    <p:sldId id="526" r:id="rId5"/>
    <p:sldId id="288" r:id="rId6"/>
    <p:sldId id="545" r:id="rId7"/>
    <p:sldId id="583" r:id="rId8"/>
    <p:sldId id="584" r:id="rId9"/>
    <p:sldId id="585" r:id="rId10"/>
    <p:sldId id="586" r:id="rId11"/>
    <p:sldId id="589" r:id="rId12"/>
    <p:sldId id="373" r:id="rId13"/>
    <p:sldId id="481" r:id="rId14"/>
    <p:sldId id="547" r:id="rId15"/>
    <p:sldId id="482" r:id="rId16"/>
    <p:sldId id="488" r:id="rId17"/>
    <p:sldId id="490" r:id="rId18"/>
    <p:sldId id="548" r:id="rId19"/>
    <p:sldId id="493" r:id="rId20"/>
    <p:sldId id="494" r:id="rId21"/>
    <p:sldId id="500" r:id="rId22"/>
    <p:sldId id="501" r:id="rId23"/>
    <p:sldId id="502" r:id="rId24"/>
    <p:sldId id="504" r:id="rId25"/>
    <p:sldId id="549" r:id="rId26"/>
    <p:sldId id="550" r:id="rId27"/>
    <p:sldId id="551" r:id="rId28"/>
    <p:sldId id="552" r:id="rId29"/>
    <p:sldId id="553" r:id="rId30"/>
    <p:sldId id="555" r:id="rId31"/>
    <p:sldId id="556" r:id="rId32"/>
    <p:sldId id="557" r:id="rId33"/>
    <p:sldId id="558" r:id="rId34"/>
    <p:sldId id="559" r:id="rId35"/>
    <p:sldId id="561" r:id="rId36"/>
    <p:sldId id="563" r:id="rId37"/>
    <p:sldId id="564" r:id="rId38"/>
    <p:sldId id="565" r:id="rId39"/>
    <p:sldId id="566" r:id="rId40"/>
    <p:sldId id="567" r:id="rId41"/>
    <p:sldId id="568" r:id="rId42"/>
    <p:sldId id="569" r:id="rId43"/>
    <p:sldId id="570" r:id="rId44"/>
    <p:sldId id="571" r:id="rId45"/>
    <p:sldId id="572" r:id="rId46"/>
    <p:sldId id="574" r:id="rId47"/>
    <p:sldId id="575" r:id="rId48"/>
    <p:sldId id="576" r:id="rId49"/>
    <p:sldId id="577" r:id="rId50"/>
    <p:sldId id="578" r:id="rId51"/>
    <p:sldId id="579" r:id="rId52"/>
    <p:sldId id="580" r:id="rId53"/>
    <p:sldId id="581" r:id="rId54"/>
    <p:sldId id="582" r:id="rId55"/>
    <p:sldId id="479" r:id="rId56"/>
    <p:sldId id="358" r:id="rId57"/>
  </p:sldIdLst>
  <p:sldSz cx="9144000" cy="6858000" type="screen4x3"/>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8" d="100"/>
          <a:sy n="108" d="100"/>
        </p:scale>
        <p:origin x="-1692" y="-84"/>
      </p:cViewPr>
      <p:guideLst>
        <p:guide orient="horz" pos="219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gs" Target="tags/tag9.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FB7CD9-437C-42E9-AA7C-FB34E81D8F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D7B0E-E2A2-4918-B20C-8FEA3755F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占位符 1"/>
          <p:cNvSpPr txBox="1"/>
          <p:nvPr userDrawn="1"/>
        </p:nvSpPr>
        <p:spPr>
          <a:xfrm>
            <a:off x="251520" y="77876"/>
            <a:ext cx="8435280"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729908"/>
            <a:ext cx="9144000" cy="1511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emf"/><Relationship Id="rId3" Type="http://schemas.openxmlformats.org/officeDocument/2006/relationships/tags" Target="../tags/tag5.xml"/><Relationship Id="rId2" Type="http://schemas.openxmlformats.org/officeDocument/2006/relationships/image" Target="../media/image3.emf"/><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emf"/><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9087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030080"/>
            <a:ext cx="9152792" cy="8367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txBox="1"/>
          <p:nvPr>
            <p:custDataLst>
              <p:tags r:id="rId1"/>
            </p:custDataLst>
          </p:nvPr>
        </p:nvSpPr>
        <p:spPr>
          <a:xfrm>
            <a:off x="318782" y="2060848"/>
            <a:ext cx="8556770" cy="1325563"/>
          </a:xfrm>
          <a:prstGeom prst="rect">
            <a:avLst/>
          </a:prstGeom>
        </p:spPr>
        <p:txBody>
          <a:bodyPr/>
          <a:lstStyle>
            <a:lvl1pPr algn="l" defTabSz="914400" rtl="0" eaLnBrk="1" latinLnBrk="0" hangingPunct="1">
              <a:spcBef>
                <a:spcPct val="0"/>
              </a:spcBef>
              <a:buNone/>
              <a:defRPr sz="3600" kern="1200">
                <a:solidFill>
                  <a:schemeClr val="tx1"/>
                </a:solidFill>
                <a:latin typeface="+mj-lt"/>
                <a:ea typeface="+mj-ea"/>
                <a:cs typeface="+mj-cs"/>
              </a:defRPr>
            </a:lvl1pPr>
          </a:lstStyle>
          <a:p>
            <a:pPr algn="ctr"/>
            <a:r>
              <a:rPr lang="zh-CN" altLang="en-US" sz="6000" b="1" dirty="0" smtClean="0">
                <a:latin typeface="黑体" panose="02010609060101010101" pitchFamily="49" charset="-122"/>
                <a:ea typeface="黑体" panose="02010609060101010101" pitchFamily="49" charset="-122"/>
              </a:rPr>
              <a:t>机器学习</a:t>
            </a:r>
            <a:br>
              <a:rPr lang="en-US" altLang="zh-CN" dirty="0" smtClean="0">
                <a:latin typeface="黑体" panose="02010609060101010101" pitchFamily="49" charset="-122"/>
                <a:ea typeface="黑体" panose="02010609060101010101" pitchFamily="49" charset="-122"/>
              </a:rPr>
            </a:br>
            <a:endParaRPr lang="en-US" altLang="zh-CN" dirty="0" smtClean="0">
              <a:latin typeface="黑体" panose="02010609060101010101" pitchFamily="49" charset="-122"/>
              <a:ea typeface="黑体" panose="02010609060101010101" pitchFamily="49" charset="-122"/>
            </a:endParaRPr>
          </a:p>
          <a:p>
            <a:pPr algn="ctr">
              <a:spcAft>
                <a:spcPts val="1200"/>
              </a:spcAft>
            </a:pPr>
            <a:endParaRPr lang="zh-CN" altLang="en-US" sz="3200" dirty="0" smtClean="0">
              <a:latin typeface="黑体" panose="02010609060101010101" pitchFamily="49" charset="-122"/>
              <a:ea typeface="黑体" panose="02010609060101010101" pitchFamily="49" charset="-122"/>
            </a:endParaRPr>
          </a:p>
          <a:p>
            <a:pPr algn="ctr">
              <a:spcAft>
                <a:spcPts val="1200"/>
              </a:spcAft>
            </a:pPr>
            <a:r>
              <a:rPr lang="zh-CN" altLang="en-US" sz="3200" dirty="0" smtClean="0">
                <a:latin typeface="黑体" panose="02010609060101010101" pitchFamily="49" charset="-122"/>
                <a:ea typeface="黑体" panose="02010609060101010101" pitchFamily="49" charset="-122"/>
              </a:rPr>
              <a:t>李成龙</a:t>
            </a:r>
            <a:br>
              <a:rPr lang="en-US" altLang="zh-CN" sz="800" dirty="0" smtClean="0">
                <a:latin typeface="黑体" panose="02010609060101010101" pitchFamily="49" charset="-122"/>
                <a:ea typeface="黑体" panose="02010609060101010101" pitchFamily="49" charset="-122"/>
              </a:rPr>
            </a:br>
            <a:br>
              <a:rPr lang="en-US" altLang="zh-CN" sz="2000" dirty="0" smtClean="0">
                <a:latin typeface="黑体" panose="02010609060101010101" pitchFamily="49" charset="-122"/>
                <a:ea typeface="黑体" panose="02010609060101010101" pitchFamily="49" charset="-122"/>
              </a:rPr>
            </a:br>
            <a:r>
              <a:rPr lang="zh-CN" altLang="en-US" sz="2000" dirty="0" smtClean="0">
                <a:latin typeface="黑体" panose="02010609060101010101" pitchFamily="49" charset="-122"/>
                <a:ea typeface="黑体" panose="02010609060101010101" pitchFamily="49" charset="-122"/>
              </a:rPr>
              <a:t>安徽大学人工智能学院</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分析1NN二分类错误率</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lgn="l">
              <a:buClrTx/>
              <a:buSzTx/>
            </a:pPr>
            <a:r>
              <a:rPr lang="zh-CN" altLang="en-US" sz="2400" dirty="0" smtClean="0">
                <a:sym typeface="+mn-ea"/>
              </a:rPr>
              <a:t>假设样本独立同分布，且对任意</a:t>
            </a:r>
            <a:r>
              <a:rPr lang="en-US" altLang="zh-CN" sz="2400" b="1" i="1" dirty="0" smtClean="0">
                <a:latin typeface="Times New Roman" panose="02020603050405020304" charset="0"/>
                <a:cs typeface="Times New Roman" panose="02020603050405020304" charset="0"/>
                <a:sym typeface="+mn-ea"/>
              </a:rPr>
              <a:t>x</a:t>
            </a:r>
            <a:r>
              <a:rPr lang="zh-CN" altLang="en-US" sz="2400" dirty="0" smtClean="0">
                <a:sym typeface="+mn-ea"/>
              </a:rPr>
              <a:t>和任意小正整数</a:t>
            </a:r>
            <a:r>
              <a:rPr lang="zh-CN" altLang="en-US" sz="2400" dirty="0" smtClean="0">
                <a:latin typeface="微软雅黑" panose="020B0503020204020204" charset="-122"/>
                <a:ea typeface="微软雅黑" panose="020B0503020204020204" charset="-122"/>
                <a:sym typeface="+mn-ea"/>
              </a:rPr>
              <a:t>δ</a:t>
            </a:r>
            <a:r>
              <a:rPr lang="zh-CN" altLang="en-US" sz="2400" dirty="0" smtClean="0">
                <a:sym typeface="+mn-ea"/>
              </a:rPr>
              <a:t>，在</a:t>
            </a:r>
            <a:r>
              <a:rPr lang="zh-CN" altLang="en-US" sz="2400" dirty="0">
                <a:sym typeface="+mn-ea"/>
              </a:rPr>
              <a:t> </a:t>
            </a:r>
            <a:r>
              <a:rPr lang="zh-CN" altLang="en-US" sz="2400" dirty="0" smtClean="0">
                <a:sym typeface="+mn-ea"/>
              </a:rPr>
              <a:t>  附近</a:t>
            </a:r>
            <a:r>
              <a:rPr lang="zh-CN" altLang="en-US" sz="2400" dirty="0" smtClean="0">
                <a:latin typeface="微软雅黑" panose="020B0503020204020204" charset="-122"/>
                <a:ea typeface="微软雅黑" panose="020B0503020204020204" charset="-122"/>
                <a:sym typeface="+mn-ea"/>
              </a:rPr>
              <a:t>δ</a:t>
            </a:r>
            <a:r>
              <a:rPr lang="zh-CN" altLang="en-US" sz="2400" dirty="0" smtClean="0">
                <a:sym typeface="+mn-ea"/>
              </a:rPr>
              <a:t>距离范围内总能找到一个训练样本；换言之，对任意测试样本，总能在任意近的范围内找到</a:t>
            </a:r>
            <a:r>
              <a:rPr lang="en-US" altLang="zh-CN" sz="2400" i="1" dirty="0" smtClean="0">
                <a:latin typeface="Times New Roman" panose="02020603050405020304" charset="0"/>
                <a:cs typeface="Times New Roman" panose="02020603050405020304" charset="0"/>
                <a:sym typeface="+mn-ea"/>
              </a:rPr>
              <a:t>P</a:t>
            </a:r>
            <a:r>
              <a:rPr lang="en-US" altLang="zh-CN" sz="2400" dirty="0" smtClean="0">
                <a:sym typeface="+mn-ea"/>
              </a:rPr>
              <a:t>(</a:t>
            </a:r>
            <a:r>
              <a:rPr lang="en-US" altLang="zh-CN" sz="2400" i="1" dirty="0" smtClean="0">
                <a:latin typeface="Times New Roman" panose="02020603050405020304" charset="0"/>
                <a:cs typeface="Times New Roman" panose="02020603050405020304" charset="0"/>
                <a:sym typeface="+mn-ea"/>
              </a:rPr>
              <a:t>err</a:t>
            </a:r>
            <a:r>
              <a:rPr lang="en-US" altLang="zh-CN" sz="2400" dirty="0" smtClean="0">
                <a:sym typeface="+mn-ea"/>
              </a:rPr>
              <a:t>)</a:t>
            </a:r>
            <a:r>
              <a:rPr lang="zh-CN" altLang="en-US" sz="2400" dirty="0" smtClean="0">
                <a:sym typeface="+mn-ea"/>
              </a:rPr>
              <a:t>中的训练样本</a:t>
            </a:r>
            <a:r>
              <a:rPr lang="en-US" altLang="zh-CN" sz="2400" b="1" i="1" dirty="0" smtClean="0">
                <a:latin typeface="Times New Roman" panose="02020603050405020304" charset="0"/>
                <a:cs typeface="Times New Roman" panose="02020603050405020304" charset="0"/>
                <a:sym typeface="+mn-ea"/>
              </a:rPr>
              <a:t>z</a:t>
            </a:r>
            <a:endParaRPr lang="en-US" altLang="zh-CN" sz="2400" b="1" i="1" dirty="0" smtClean="0">
              <a:latin typeface="Times New Roman" panose="02020603050405020304" charset="0"/>
              <a:cs typeface="Times New Roman" panose="02020603050405020304" charset="0"/>
              <a:sym typeface="+mn-ea"/>
            </a:endParaRPr>
          </a:p>
          <a:p>
            <a:pPr lvl="1"/>
            <a:r>
              <a:rPr lang="zh-CN" altLang="en-US" sz="2400" dirty="0" smtClean="0">
                <a:sym typeface="+mn-ea"/>
              </a:rPr>
              <a:t>令                             </a:t>
            </a:r>
            <a:r>
              <a:rPr lang="en-US" altLang="zh-CN" sz="2400" dirty="0" smtClean="0">
                <a:sym typeface="+mn-ea"/>
              </a:rPr>
              <a:t>       </a:t>
            </a:r>
            <a:r>
              <a:rPr lang="zh-CN" altLang="en-US" sz="2400" dirty="0" smtClean="0">
                <a:sym typeface="+mn-ea"/>
              </a:rPr>
              <a:t>表示贝叶斯最优分类器的结果，有</a:t>
            </a:r>
            <a:endParaRPr lang="zh-CN" altLang="en-US" sz="2400" dirty="0" smtClean="0">
              <a:sym typeface="+mn-ea"/>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zh-CN" altLang="en-US" sz="2400" dirty="0" smtClean="0">
              <a:sym typeface="+mn-ea"/>
            </a:endParaRPr>
          </a:p>
          <a:p>
            <a:pPr lvl="1"/>
            <a:r>
              <a:rPr lang="zh-CN" altLang="en-US" sz="2400" dirty="0" smtClean="0">
                <a:sym typeface="+mn-ea"/>
              </a:rPr>
              <a:t>最近邻分类虽简单，但它的泛化错误率不超过贝叶斯最优分类器错误率的两倍！</a:t>
            </a:r>
            <a:endParaRPr lang="en-US" altLang="zh-CN" sz="2400" dirty="0">
              <a:latin typeface="宋体" panose="02010600030101010101" pitchFamily="2" charset="-122"/>
              <a:ea typeface="宋体" panose="02010600030101010101" pitchFamily="2" charset="-122"/>
            </a:endParaRPr>
          </a:p>
        </p:txBody>
      </p:sp>
      <p:pic>
        <p:nvPicPr>
          <p:cNvPr id="6" name="Picture 5"/>
          <p:cNvPicPr>
            <a:picLocks noChangeAspect="1"/>
          </p:cNvPicPr>
          <p:nvPr>
            <p:custDataLst>
              <p:tags r:id="rId1"/>
            </p:custDataLst>
          </p:nvPr>
        </p:nvPicPr>
        <p:blipFill>
          <a:blip r:embed="rId2"/>
          <a:stretch>
            <a:fillRect/>
          </a:stretch>
        </p:blipFill>
        <p:spPr>
          <a:xfrm>
            <a:off x="1578620" y="3262659"/>
            <a:ext cx="2411845" cy="427908"/>
          </a:xfrm>
          <a:prstGeom prst="rect">
            <a:avLst/>
          </a:prstGeom>
        </p:spPr>
      </p:pic>
      <p:pic>
        <p:nvPicPr>
          <p:cNvPr id="10" name="Picture 9"/>
          <p:cNvPicPr>
            <a:picLocks noChangeAspect="1"/>
          </p:cNvPicPr>
          <p:nvPr>
            <p:custDataLst>
              <p:tags r:id="rId3"/>
            </p:custDataLst>
          </p:nvPr>
        </p:nvPicPr>
        <p:blipFill>
          <a:blip r:embed="rId4"/>
          <a:stretch>
            <a:fillRect/>
          </a:stretch>
        </p:blipFill>
        <p:spPr>
          <a:xfrm>
            <a:off x="1475915" y="3933277"/>
            <a:ext cx="6661146" cy="155778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sym typeface="+mn-ea"/>
              </a:rPr>
              <a:t>维数灾难 </a:t>
            </a:r>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(curse of dimensionality)</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r>
              <a:rPr lang="zh-CN" altLang="en-US" sz="2400" dirty="0" smtClean="0">
                <a:sym typeface="+mn-ea"/>
              </a:rPr>
              <a:t>现实应用中属性维数经常成千上万，</a:t>
            </a:r>
            <a:r>
              <a:rPr lang="zh-CN" altLang="en-US" sz="2400" dirty="0" smtClean="0">
                <a:sym typeface="+mn-ea"/>
              </a:rPr>
              <a:t>要满足近邻学习算法的密采样条件所需的样本数目是无法达到的天文数字</a:t>
            </a:r>
            <a:endParaRPr lang="zh-CN" altLang="en-US" sz="2400" dirty="0" smtClean="0">
              <a:sym typeface="+mn-ea"/>
            </a:endParaRPr>
          </a:p>
          <a:p>
            <a:pPr lvl="2"/>
            <a:r>
              <a:rPr lang="zh-CN" altLang="en-US" sz="2055" dirty="0" smtClean="0">
                <a:sym typeface="+mn-ea"/>
              </a:rPr>
              <a:t>若属性维数为</a:t>
            </a:r>
            <a:r>
              <a:rPr lang="en-US" altLang="zh-CN" sz="2055" dirty="0" smtClean="0">
                <a:sym typeface="+mn-ea"/>
              </a:rPr>
              <a:t>1</a:t>
            </a:r>
            <a:r>
              <a:rPr lang="zh-CN" altLang="en-US" sz="2055" dirty="0" smtClean="0">
                <a:sym typeface="+mn-ea"/>
              </a:rPr>
              <a:t>，当</a:t>
            </a:r>
            <a:r>
              <a:rPr lang="zh-CN" altLang="en-US" sz="2055" dirty="0" smtClean="0">
                <a:latin typeface="微软雅黑" panose="020B0503020204020204" charset="-122"/>
                <a:ea typeface="微软雅黑" panose="020B0503020204020204" charset="-122"/>
                <a:sym typeface="+mn-ea"/>
              </a:rPr>
              <a:t>δ</a:t>
            </a:r>
            <a:r>
              <a:rPr lang="en-US" altLang="zh-CN" sz="2055" dirty="0" smtClean="0">
                <a:sym typeface="+mn-ea"/>
              </a:rPr>
              <a:t>=0.001</a:t>
            </a:r>
            <a:r>
              <a:rPr lang="zh-CN" altLang="en-US" sz="2055" dirty="0" smtClean="0">
                <a:sym typeface="+mn-ea"/>
              </a:rPr>
              <a:t>，仅考虑单个属性，则仅需</a:t>
            </a:r>
            <a:r>
              <a:rPr lang="en-US" altLang="zh-CN" sz="2055" dirty="0" smtClean="0">
                <a:sym typeface="+mn-ea"/>
              </a:rPr>
              <a:t>1000</a:t>
            </a:r>
            <a:r>
              <a:rPr lang="zh-CN" altLang="en-US" sz="2055" dirty="0" smtClean="0">
                <a:sym typeface="+mn-ea"/>
              </a:rPr>
              <a:t>个样本点平均分布在归一化后的属性取值范围内，即可使得任意测试样本在其附近</a:t>
            </a:r>
            <a:r>
              <a:rPr lang="en-US" altLang="zh-CN" sz="2055" dirty="0" smtClean="0">
                <a:sym typeface="+mn-ea"/>
              </a:rPr>
              <a:t>0.001</a:t>
            </a:r>
            <a:r>
              <a:rPr lang="zh-CN" altLang="en-US" sz="2055" dirty="0" smtClean="0">
                <a:sym typeface="+mn-ea"/>
              </a:rPr>
              <a:t>距离范围内总能找到一个训练样本，此时最近邻分类器的错误率不超过贝叶斯最优分类器的错误率的两倍。若属性维数为</a:t>
            </a:r>
            <a:r>
              <a:rPr lang="en-US" altLang="zh-CN" sz="2055" dirty="0" smtClean="0">
                <a:sym typeface="+mn-ea"/>
              </a:rPr>
              <a:t>20</a:t>
            </a:r>
            <a:r>
              <a:rPr lang="zh-CN" altLang="en-US" sz="2055" dirty="0" smtClean="0">
                <a:sym typeface="+mn-ea"/>
              </a:rPr>
              <a:t>，若样本满足密采样条件，则至少需要</a:t>
            </a:r>
            <a:r>
              <a:rPr lang="en-US" altLang="zh-CN" sz="2055" dirty="0" smtClean="0">
                <a:sym typeface="+mn-ea"/>
              </a:rPr>
              <a:t>(10</a:t>
            </a:r>
            <a:r>
              <a:rPr lang="en-US" altLang="zh-CN" sz="2055" baseline="30000" dirty="0" smtClean="0">
                <a:sym typeface="+mn-ea"/>
              </a:rPr>
              <a:t>3</a:t>
            </a:r>
            <a:r>
              <a:rPr lang="en-US" altLang="zh-CN" sz="2055" dirty="0" smtClean="0">
                <a:sym typeface="+mn-ea"/>
              </a:rPr>
              <a:t>)</a:t>
            </a:r>
            <a:r>
              <a:rPr lang="en-US" altLang="zh-CN" sz="2055" baseline="30000" dirty="0" smtClean="0">
                <a:sym typeface="+mn-ea"/>
              </a:rPr>
              <a:t>20</a:t>
            </a:r>
            <a:r>
              <a:rPr lang="en-US" altLang="zh-CN" sz="2055" dirty="0" smtClean="0">
                <a:sym typeface="+mn-ea"/>
              </a:rPr>
              <a:t>=10</a:t>
            </a:r>
            <a:r>
              <a:rPr lang="en-US" altLang="zh-CN" sz="2055" baseline="30000" dirty="0" smtClean="0">
                <a:sym typeface="+mn-ea"/>
              </a:rPr>
              <a:t>60</a:t>
            </a:r>
            <a:r>
              <a:rPr lang="zh-CN" altLang="en-US" sz="2055" dirty="0" smtClean="0">
                <a:sym typeface="+mn-ea"/>
              </a:rPr>
              <a:t>个样本</a:t>
            </a:r>
            <a:endParaRPr lang="zh-CN" altLang="en-US" sz="2055" dirty="0" smtClean="0">
              <a:sym typeface="+mn-ea"/>
            </a:endParaRPr>
          </a:p>
          <a:p>
            <a:pPr lvl="1"/>
            <a:r>
              <a:rPr lang="zh-CN" altLang="en-US" sz="2400" dirty="0" smtClean="0">
                <a:sym typeface="+mn-ea"/>
              </a:rPr>
              <a:t>许多学习方法都涉及距离计算，而高维空间会给距离计算带来很大的麻烦，例如当维数很高时甚至连计算内积都不再容易</a:t>
            </a:r>
            <a:endParaRPr lang="zh-CN" altLang="en-US" sz="2400" dirty="0" smtClean="0">
              <a:sym typeface="+mn-ea"/>
            </a:endParaRPr>
          </a:p>
          <a:p>
            <a:pPr lvl="1"/>
            <a:r>
              <a:rPr lang="zh-CN" altLang="en-US" sz="2400" dirty="0" smtClean="0">
                <a:sym typeface="+mn-ea"/>
              </a:rPr>
              <a:t>在高维情形下出现的数据样本稀疏、距离计算困难等问题，是所有机器学习方法共同面临的严重障碍，被称为</a:t>
            </a:r>
            <a:r>
              <a:rPr lang="zh-CN" altLang="en-US" sz="2400" dirty="0" smtClean="0">
                <a:solidFill>
                  <a:srgbClr val="0000FF"/>
                </a:solidFill>
                <a:sym typeface="+mn-ea"/>
              </a:rPr>
              <a:t>“维数灾难”</a:t>
            </a:r>
            <a:endParaRPr lang="en-GB" altLang="ja-JP"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sym typeface="+mn-ea"/>
              </a:rPr>
              <a:t>低维嵌入</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r>
              <a:rPr lang="zh-CN" altLang="en-US" sz="2400" dirty="0" smtClean="0">
                <a:sym typeface="+mn-ea"/>
              </a:rPr>
              <a:t>缓解维数灾难的一个重要途径是</a:t>
            </a:r>
            <a:r>
              <a:rPr lang="zh-CN" altLang="en-US" sz="2400" dirty="0" smtClean="0">
                <a:solidFill>
                  <a:srgbClr val="0000FF"/>
                </a:solidFill>
                <a:sym typeface="+mn-ea"/>
              </a:rPr>
              <a:t>降维</a:t>
            </a:r>
            <a:r>
              <a:rPr lang="en-US" altLang="zh-CN" sz="2400" dirty="0" smtClean="0">
                <a:solidFill>
                  <a:srgbClr val="0000FF"/>
                </a:solidFill>
                <a:sym typeface="+mn-ea"/>
              </a:rPr>
              <a:t>(dimension</a:t>
            </a:r>
            <a:r>
              <a:rPr lang="zh-CN" altLang="en-US" sz="2400" dirty="0" smtClean="0">
                <a:solidFill>
                  <a:srgbClr val="0000FF"/>
                </a:solidFill>
                <a:sym typeface="+mn-ea"/>
              </a:rPr>
              <a:t> </a:t>
            </a:r>
            <a:r>
              <a:rPr lang="en-US" altLang="zh-CN" sz="2400" dirty="0" smtClean="0">
                <a:solidFill>
                  <a:srgbClr val="0000FF"/>
                </a:solidFill>
                <a:sym typeface="+mn-ea"/>
              </a:rPr>
              <a:t>reduction</a:t>
            </a:r>
            <a:r>
              <a:rPr lang="en-US" altLang="zh-CN" sz="2400" dirty="0">
                <a:solidFill>
                  <a:srgbClr val="0000FF"/>
                </a:solidFill>
                <a:sym typeface="+mn-ea"/>
              </a:rPr>
              <a:t>)</a:t>
            </a:r>
            <a:r>
              <a:rPr lang="zh-CN" altLang="en-US" sz="2400" dirty="0">
                <a:sym typeface="+mn-ea"/>
              </a:rPr>
              <a:t>，</a:t>
            </a:r>
            <a:r>
              <a:rPr lang="zh-CN" altLang="en-US" sz="2400" dirty="0" smtClean="0">
                <a:sym typeface="+mn-ea"/>
              </a:rPr>
              <a:t>即通过某种数学变换，将原始高维属性空间转变为一个低维“子空间” </a:t>
            </a:r>
            <a:r>
              <a:rPr lang="en-US" altLang="zh-CN" sz="2400" dirty="0" smtClean="0">
                <a:sym typeface="+mn-ea"/>
              </a:rPr>
              <a:t>(subspace)</a:t>
            </a:r>
            <a:r>
              <a:rPr lang="zh-CN" altLang="en-US" sz="2400" dirty="0" smtClean="0">
                <a:sym typeface="+mn-ea"/>
              </a:rPr>
              <a:t>，在这个子空间中样本密度大幅度提高，距离计算也变得更为容易</a:t>
            </a:r>
            <a:endParaRPr lang="zh-CN" altLang="en-US" sz="2400" dirty="0" smtClean="0">
              <a:sym typeface="+mn-ea"/>
            </a:endParaRPr>
          </a:p>
          <a:p>
            <a:pPr lvl="1"/>
            <a:r>
              <a:rPr lang="de-DE" sz="2400" dirty="0" err="1" smtClean="0">
                <a:sym typeface="+mn-ea"/>
              </a:rPr>
              <a:t>为什么能进行降维</a:t>
            </a:r>
            <a:r>
              <a:rPr lang="de-DE" sz="2400" dirty="0" smtClean="0">
                <a:sym typeface="+mn-ea"/>
              </a:rPr>
              <a:t>？</a:t>
            </a:r>
            <a:endParaRPr lang="zh-CN" altLang="en-US" sz="2400" dirty="0" smtClean="0">
              <a:sym typeface="+mn-ea"/>
            </a:endParaRPr>
          </a:p>
          <a:p>
            <a:pPr lvl="2"/>
            <a:r>
              <a:rPr lang="zh-CN" altLang="de-DE" sz="2055" dirty="0" smtClean="0">
                <a:sym typeface="+mn-ea"/>
              </a:rPr>
              <a:t>数据样本虽然是高维的，但与学习任务密切相关的也许仅是某个低维分布，即高维空间中的一个</a:t>
            </a:r>
            <a:r>
              <a:rPr lang="zh-CN" altLang="de-DE" sz="2055" dirty="0" smtClean="0">
                <a:solidFill>
                  <a:srgbClr val="0000FF"/>
                </a:solidFill>
                <a:sym typeface="+mn-ea"/>
              </a:rPr>
              <a:t>低维</a:t>
            </a:r>
            <a:r>
              <a:rPr lang="de-DE" altLang="zh-CN" sz="2055" dirty="0" smtClean="0">
                <a:solidFill>
                  <a:srgbClr val="0000FF"/>
                </a:solidFill>
                <a:sym typeface="+mn-ea"/>
              </a:rPr>
              <a:t>“</a:t>
            </a:r>
            <a:r>
              <a:rPr lang="zh-CN" altLang="de-DE" sz="2055" dirty="0" smtClean="0">
                <a:solidFill>
                  <a:srgbClr val="0000FF"/>
                </a:solidFill>
                <a:sym typeface="+mn-ea"/>
              </a:rPr>
              <a:t>嵌入</a:t>
            </a:r>
            <a:r>
              <a:rPr lang="de-DE" altLang="zh-CN" sz="2055" dirty="0" smtClean="0">
                <a:solidFill>
                  <a:srgbClr val="0000FF"/>
                </a:solidFill>
                <a:sym typeface="+mn-ea"/>
              </a:rPr>
              <a:t>” (</a:t>
            </a:r>
            <a:r>
              <a:rPr lang="de-DE" altLang="zh-CN" sz="2055" dirty="0" err="1" smtClean="0">
                <a:solidFill>
                  <a:srgbClr val="0000FF"/>
                </a:solidFill>
                <a:sym typeface="+mn-ea"/>
              </a:rPr>
              <a:t>embedding</a:t>
            </a:r>
            <a:r>
              <a:rPr lang="de-DE" altLang="zh-CN" sz="2055" dirty="0" smtClean="0">
                <a:solidFill>
                  <a:srgbClr val="0000FF"/>
                </a:solidFill>
                <a:sym typeface="+mn-ea"/>
              </a:rPr>
              <a:t>)</a:t>
            </a:r>
            <a:r>
              <a:rPr lang="zh-CN" altLang="de-DE" sz="2055" dirty="0" smtClean="0">
                <a:sym typeface="+mn-ea"/>
              </a:rPr>
              <a:t>，因而可以对数据进行有效的降维</a:t>
            </a:r>
            <a:endParaRPr lang="en-GB" altLang="ja-JP" sz="2055"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2915920" y="4653280"/>
            <a:ext cx="4105275" cy="21717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低维嵌入</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rPr>
              <a:t>多维缩放</a:t>
            </a:r>
            <a:endParaRPr lang="zh-CN" altLang="en-US" sz="2800" b="1" dirty="0" smtClean="0">
              <a:latin typeface="黑体" panose="02010609060101010101" pitchFamily="49" charset="-122"/>
              <a:ea typeface="黑体" panose="02010609060101010101" pitchFamily="49" charset="-122"/>
            </a:endParaRPr>
          </a:p>
          <a:p>
            <a:r>
              <a:rPr lang="zh-CN" sz="2800" b="1" dirty="0" smtClean="0">
                <a:solidFill>
                  <a:schemeClr val="bg1">
                    <a:lumMod val="85000"/>
                  </a:schemeClr>
                </a:solidFill>
                <a:latin typeface="黑体" panose="02010609060101010101" pitchFamily="49" charset="-122"/>
                <a:ea typeface="黑体" panose="02010609060101010101" pitchFamily="49" charset="-122"/>
              </a:rPr>
              <a:t>流形学习</a:t>
            </a:r>
            <a:endParaRPr 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主成分分析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rPr>
              <a:t>多维缩放</a:t>
            </a:r>
            <a:endParaRPr lang="zh-CN"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262255" y="981075"/>
                <a:ext cx="8619490" cy="56159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smtClean="0">
                    <a:sym typeface="+mn-ea"/>
                  </a:rPr>
                  <a:t>若要求原始空间中样本之间的距离在低维空间中得以保持，即得到“多维缩放”(Multiple Dimensional Scaling, MDS)</a:t>
                </a:r>
                <a:endParaRPr lang="zh-CN" altLang="en-US" sz="2400" dirty="0" smtClean="0">
                  <a:sym typeface="+mn-ea"/>
                </a:endParaRPr>
              </a:p>
              <a:p>
                <a:pPr lvl="1"/>
                <a:r>
                  <a:rPr lang="zh-CN" altLang="en-US" sz="2100" dirty="0" smtClean="0">
                    <a:sym typeface="+mn-ea"/>
                  </a:rPr>
                  <a:t>假定有</a:t>
                </a:r>
                <a:r>
                  <a:rPr lang="zh-CN" altLang="en-US" sz="2100" i="1" dirty="0" smtClean="0">
                    <a:latin typeface="Times New Roman" panose="02020603050405020304" charset="0"/>
                    <a:cs typeface="Times New Roman" panose="02020603050405020304" charset="0"/>
                    <a:sym typeface="+mn-ea"/>
                  </a:rPr>
                  <a:t>m</a:t>
                </a:r>
                <a:r>
                  <a:rPr lang="zh-CN" altLang="en-US" sz="2100" dirty="0" smtClean="0">
                    <a:sym typeface="+mn-ea"/>
                  </a:rPr>
                  <a:t>个样本，在原始空间中的距离矩阵为</a:t>
                </a:r>
                <a14:m>
                  <m:oMath xmlns:m="http://schemas.openxmlformats.org/officeDocument/2006/math">
                    <m:r>
                      <a:rPr lang="zh-CN" altLang="en-US" sz="2100" dirty="0" smtClean="0">
                        <a:latin typeface="Cambria Math" panose="02040503050406030204" charset="0"/>
                        <a:sym typeface="+mn-ea"/>
                      </a:rPr>
                      <m:t>𝑫</m:t>
                    </m:r>
                    <m:r>
                      <a:rPr lang="zh-CN" altLang="en-US" sz="2100" dirty="0" smtClean="0">
                        <a:latin typeface="Cambria Math" panose="02040503050406030204" charset="0"/>
                        <a:sym typeface="+mn-ea"/>
                      </a:rPr>
                      <m:t>∈</m:t>
                    </m:r>
                    <m:sSup>
                      <m:sSupPr>
                        <m:ctrlPr>
                          <a:rPr lang="zh-CN" altLang="en-US" sz="2100" dirty="0" smtClean="0">
                            <a:sym typeface="+mn-ea"/>
                          </a:rPr>
                        </m:ctrlPr>
                      </m:sSupPr>
                      <m:e>
                        <m:r>
                          <a:rPr lang="zh-CN" altLang="en-US" sz="2100" dirty="0" smtClean="0">
                            <a:latin typeface="Cambria Math" panose="02040503050406030204" charset="0"/>
                            <a:sym typeface="+mn-ea"/>
                          </a:rPr>
                          <m:t>𝑅</m:t>
                        </m:r>
                      </m:e>
                      <m:sup>
                        <m:r>
                          <a:rPr lang="zh-CN" altLang="en-US" sz="2100" dirty="0" smtClean="0">
                            <a:latin typeface="Cambria Math" panose="02040503050406030204" charset="0"/>
                            <a:sym typeface="+mn-ea"/>
                          </a:rPr>
                          <m:t>𝑚</m:t>
                        </m:r>
                        <m:r>
                          <a:rPr lang="zh-CN" altLang="en-US" sz="2100" dirty="0" smtClean="0">
                            <a:latin typeface="Cambria Math" panose="02040503050406030204" charset="0"/>
                            <a:sym typeface="+mn-ea"/>
                          </a:rPr>
                          <m:t>×</m:t>
                        </m:r>
                        <m:r>
                          <a:rPr lang="zh-CN" altLang="en-US" sz="2100" dirty="0" smtClean="0">
                            <a:latin typeface="Cambria Math" panose="02040503050406030204" charset="0"/>
                            <a:sym typeface="+mn-ea"/>
                          </a:rPr>
                          <m:t>𝑚</m:t>
                        </m:r>
                      </m:sup>
                    </m:sSup>
                  </m:oMath>
                </a14:m>
                <a:r>
                  <a:rPr lang="zh-CN" altLang="en-US" sz="2100" dirty="0" smtClean="0">
                    <a:sym typeface="+mn-ea"/>
                  </a:rPr>
                  <a:t>，其第</a:t>
                </a:r>
                <a:r>
                  <a:rPr lang="zh-CN" altLang="en-US" sz="2100" i="1" dirty="0" smtClean="0">
                    <a:latin typeface="Times New Roman" panose="02020603050405020304" charset="0"/>
                    <a:cs typeface="Times New Roman" panose="02020603050405020304" charset="0"/>
                    <a:sym typeface="+mn-ea"/>
                  </a:rPr>
                  <a:t>i</a:t>
                </a:r>
                <a:r>
                  <a:rPr lang="zh-CN" altLang="en-US" sz="2100" dirty="0" smtClean="0">
                    <a:sym typeface="+mn-ea"/>
                  </a:rPr>
                  <a:t>行</a:t>
                </a:r>
                <a:r>
                  <a:rPr lang="zh-CN" altLang="en-US" sz="2100" i="1" dirty="0" smtClean="0">
                    <a:latin typeface="Times New Roman" panose="02020603050405020304" charset="0"/>
                    <a:cs typeface="Times New Roman" panose="02020603050405020304" charset="0"/>
                    <a:sym typeface="+mn-ea"/>
                  </a:rPr>
                  <a:t>j</a:t>
                </a:r>
                <a:r>
                  <a:rPr lang="zh-CN" altLang="en-US" sz="2100" dirty="0" smtClean="0">
                    <a:sym typeface="+mn-ea"/>
                  </a:rPr>
                  <a:t>列的元素</a:t>
                </a:r>
                <a14:m>
                  <m:oMath xmlns:m="http://schemas.openxmlformats.org/officeDocument/2006/math">
                    <m:sSub>
                      <m:sSubPr>
                        <m:ctrlPr>
                          <a:rPr lang="zh-CN" altLang="en-US" sz="2100" dirty="0" smtClean="0">
                            <a:sym typeface="+mn-ea"/>
                          </a:rPr>
                        </m:ctrlPr>
                      </m:sSubPr>
                      <m:e>
                        <m:r>
                          <a:rPr lang="zh-CN" altLang="en-US" sz="2100" dirty="0" smtClean="0">
                            <a:latin typeface="Cambria Math" panose="02040503050406030204" charset="0"/>
                            <a:sym typeface="+mn-ea"/>
                          </a:rPr>
                          <m:t>𝑑𝑖𝑠𝑡</m:t>
                        </m:r>
                      </m:e>
                      <m:sub>
                        <m:r>
                          <a:rPr lang="zh-CN" altLang="en-US" sz="2100" dirty="0" smtClean="0">
                            <a:latin typeface="Cambria Math" panose="02040503050406030204" charset="0"/>
                            <a:sym typeface="+mn-ea"/>
                          </a:rPr>
                          <m:t>𝑖𝑗</m:t>
                        </m:r>
                      </m:sub>
                    </m:sSub>
                  </m:oMath>
                </a14:m>
                <a:r>
                  <a:rPr lang="zh-CN" altLang="en-US" sz="2100" dirty="0" smtClean="0">
                    <a:sym typeface="+mn-ea"/>
                  </a:rPr>
                  <a:t>为样本</a:t>
                </a:r>
                <a14:m>
                  <m:oMath xmlns:m="http://schemas.openxmlformats.org/officeDocument/2006/math">
                    <m:sSub>
                      <m:sSubPr>
                        <m:ctrlPr>
                          <a:rPr lang="zh-CN" altLang="en-US" sz="2100" dirty="0" smtClean="0">
                            <a:sym typeface="+mn-ea"/>
                          </a:rPr>
                        </m:ctrlPr>
                      </m:sSubPr>
                      <m:e>
                        <m:r>
                          <a:rPr lang="zh-CN" altLang="en-US" sz="2100" dirty="0" smtClean="0">
                            <a:latin typeface="Cambria Math" panose="02040503050406030204" charset="0"/>
                            <a:sym typeface="+mn-ea"/>
                          </a:rPr>
                          <m:t>𝑥</m:t>
                        </m:r>
                      </m:e>
                      <m:sub>
                        <m:r>
                          <a:rPr lang="zh-CN" altLang="en-US" sz="2100" dirty="0" smtClean="0">
                            <a:latin typeface="Cambria Math" panose="02040503050406030204" charset="0"/>
                            <a:sym typeface="+mn-ea"/>
                          </a:rPr>
                          <m:t>𝑖</m:t>
                        </m:r>
                      </m:sub>
                    </m:sSub>
                  </m:oMath>
                </a14:m>
                <a:r>
                  <a:rPr lang="zh-CN" altLang="en-US" sz="2100" dirty="0" smtClean="0">
                    <a:sym typeface="+mn-ea"/>
                  </a:rPr>
                  <a:t>到</a:t>
                </a:r>
                <a14:m>
                  <m:oMath xmlns:m="http://schemas.openxmlformats.org/officeDocument/2006/math">
                    <m:sSub>
                      <m:sSubPr>
                        <m:ctrlPr>
                          <a:rPr lang="zh-CN" altLang="en-US" sz="2100" dirty="0" smtClean="0">
                            <a:sym typeface="+mn-ea"/>
                          </a:rPr>
                        </m:ctrlPr>
                      </m:sSubPr>
                      <m:e>
                        <m:r>
                          <a:rPr lang="zh-CN" altLang="en-US" sz="2100" dirty="0" smtClean="0">
                            <a:latin typeface="Cambria Math" panose="02040503050406030204" charset="0"/>
                            <a:sym typeface="+mn-ea"/>
                          </a:rPr>
                          <m:t>𝑥</m:t>
                        </m:r>
                      </m:e>
                      <m:sub>
                        <m:r>
                          <a:rPr lang="zh-CN" altLang="en-US" sz="2100" dirty="0" smtClean="0">
                            <a:latin typeface="Cambria Math" panose="02040503050406030204" charset="0"/>
                            <a:sym typeface="+mn-ea"/>
                          </a:rPr>
                          <m:t>𝑗</m:t>
                        </m:r>
                      </m:sub>
                    </m:sSub>
                  </m:oMath>
                </a14:m>
                <a:r>
                  <a:rPr lang="zh-CN" altLang="en-US" sz="2100" dirty="0" smtClean="0">
                    <a:sym typeface="+mn-ea"/>
                  </a:rPr>
                  <a:t>的距离。</a:t>
                </a:r>
                <a:endParaRPr lang="zh-CN" altLang="en-US" sz="2100" dirty="0" smtClean="0">
                  <a:sym typeface="+mn-ea"/>
                </a:endParaRPr>
              </a:p>
              <a:p>
                <a:pPr lvl="1"/>
                <a:r>
                  <a:rPr lang="zh-CN" altLang="en-US" sz="2100" dirty="0" smtClean="0">
                    <a:sym typeface="+mn-ea"/>
                  </a:rPr>
                  <a:t>目标是获得样本在</a:t>
                </a:r>
                <a14:m>
                  <m:oMath xmlns:m="http://schemas.openxmlformats.org/officeDocument/2006/math">
                    <m:sSup>
                      <m:sSupPr>
                        <m:ctrlPr>
                          <a:rPr lang="zh-CN" altLang="en-US" sz="2100" dirty="0" smtClean="0">
                            <a:sym typeface="+mn-ea"/>
                          </a:rPr>
                        </m:ctrlPr>
                      </m:sSupPr>
                      <m:e>
                        <m:r>
                          <a:rPr lang="zh-CN" altLang="en-US" sz="2100" dirty="0" smtClean="0">
                            <a:latin typeface="Cambria Math" panose="02040503050406030204" charset="0"/>
                            <a:sym typeface="+mn-ea"/>
                          </a:rPr>
                          <m:t>𝑑</m:t>
                        </m:r>
                      </m:e>
                      <m:sup>
                        <m:r>
                          <a:rPr lang="zh-CN" altLang="en-US" sz="2100" dirty="0" smtClean="0">
                            <a:latin typeface="Cambria Math" panose="02040503050406030204" charset="0"/>
                            <a:sym typeface="+mn-ea"/>
                          </a:rPr>
                          <m:t>'</m:t>
                        </m:r>
                      </m:sup>
                    </m:sSup>
                  </m:oMath>
                </a14:m>
                <a:r>
                  <a:rPr lang="zh-CN" altLang="en-US" sz="2100" dirty="0" smtClean="0">
                    <a:sym typeface="+mn-ea"/>
                  </a:rPr>
                  <a:t>维空间中的欧氏距离等于原始空间中的距离，即</a:t>
                </a:r>
                <a14:m>
                  <m:oMath xmlns:m="http://schemas.openxmlformats.org/officeDocument/2006/math">
                    <m:r>
                      <a:rPr lang="zh-CN" altLang="en-US" sz="2100" dirty="0" smtClean="0">
                        <a:latin typeface="Cambria Math" panose="02040503050406030204" charset="0"/>
                        <a:sym typeface="+mn-ea"/>
                      </a:rPr>
                      <m:t>||</m:t>
                    </m:r>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𝑖</m:t>
                        </m:r>
                      </m:sub>
                    </m:sSub>
                    <m:r>
                      <a:rPr lang="zh-CN" altLang="en-US" sz="2100" dirty="0" smtClean="0">
                        <a:latin typeface="Cambria Math" panose="02040503050406030204" charset="0"/>
                        <a:sym typeface="+mn-ea"/>
                      </a:rPr>
                      <m:t>−</m:t>
                    </m:r>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𝑗</m:t>
                        </m:r>
                      </m:sub>
                    </m:sSub>
                    <m:r>
                      <a:rPr lang="zh-CN" altLang="en-US" sz="2100" dirty="0" smtClean="0">
                        <a:latin typeface="Cambria Math" panose="02040503050406030204" charset="0"/>
                        <a:sym typeface="+mn-ea"/>
                      </a:rPr>
                      <m:t>|| = </m:t>
                    </m:r>
                    <m:sSub>
                      <m:sSubPr>
                        <m:ctrlPr>
                          <a:rPr lang="zh-CN" altLang="en-US" sz="2100" dirty="0" smtClean="0">
                            <a:sym typeface="+mn-ea"/>
                          </a:rPr>
                        </m:ctrlPr>
                      </m:sSubPr>
                      <m:e>
                        <m:r>
                          <a:rPr lang="zh-CN" altLang="en-US" sz="2100" dirty="0" smtClean="0">
                            <a:latin typeface="Cambria Math" panose="02040503050406030204" charset="0"/>
                            <a:sym typeface="+mn-ea"/>
                          </a:rPr>
                          <m:t>𝑑𝑖𝑠𝑡</m:t>
                        </m:r>
                      </m:e>
                      <m:sub>
                        <m:r>
                          <a:rPr lang="zh-CN" altLang="en-US" sz="2100" dirty="0" smtClean="0">
                            <a:latin typeface="Cambria Math" panose="02040503050406030204" charset="0"/>
                            <a:sym typeface="+mn-ea"/>
                          </a:rPr>
                          <m:t>𝑖𝑗</m:t>
                        </m:r>
                      </m:sub>
                    </m:sSub>
                  </m:oMath>
                </a14:m>
                <a:endParaRPr lang="zh-CN" altLang="en-US" sz="2100" dirty="0" smtClean="0">
                  <a:sym typeface="+mn-ea"/>
                </a:endParaRPr>
              </a:p>
              <a:p>
                <a:pPr lvl="1"/>
                <a:r>
                  <a:rPr lang="zh-CN" altLang="en-US" sz="2100" dirty="0" smtClean="0">
                    <a:sym typeface="+mn-ea"/>
                  </a:rPr>
                  <a:t>令</a:t>
                </a:r>
                <a14:m>
                  <m:oMath xmlns:m="http://schemas.openxmlformats.org/officeDocument/2006/math">
                    <m:r>
                      <a:rPr lang="zh-CN" altLang="en-US" sz="2100" dirty="0" smtClean="0">
                        <a:latin typeface="Cambria Math" panose="02040503050406030204" charset="0"/>
                        <a:sym typeface="+mn-ea"/>
                      </a:rPr>
                      <m:t>𝐵</m:t>
                    </m:r>
                    <m:r>
                      <a:rPr lang="zh-CN" altLang="en-US" sz="2100" dirty="0" smtClean="0">
                        <a:latin typeface="Cambria Math" panose="02040503050406030204" charset="0"/>
                        <a:sym typeface="+mn-ea"/>
                      </a:rPr>
                      <m:t>=</m:t>
                    </m:r>
                    <m:sSup>
                      <m:sSupPr>
                        <m:ctrlPr>
                          <a:rPr lang="zh-CN" altLang="en-US" sz="2100" dirty="0" smtClean="0">
                            <a:sym typeface="+mn-ea"/>
                          </a:rPr>
                        </m:ctrlPr>
                      </m:sSupPr>
                      <m:e>
                        <m:r>
                          <a:rPr lang="zh-CN" altLang="en-US" sz="2100" dirty="0" smtClean="0">
                            <a:latin typeface="Cambria Math" panose="02040503050406030204" charset="0"/>
                            <a:sym typeface="+mn-ea"/>
                          </a:rPr>
                          <m:t>𝑍</m:t>
                        </m:r>
                      </m:e>
                      <m:sup>
                        <m:r>
                          <a:rPr lang="zh-CN" altLang="en-US" sz="2100" dirty="0" smtClean="0">
                            <a:latin typeface="Cambria Math" panose="02040503050406030204" charset="0"/>
                            <a:sym typeface="+mn-ea"/>
                          </a:rPr>
                          <m:t>𝑇</m:t>
                        </m:r>
                      </m:sup>
                    </m:sSup>
                    <m:r>
                      <a:rPr lang="zh-CN" altLang="en-US" sz="2100" dirty="0" smtClean="0">
                        <a:latin typeface="Cambria Math" panose="02040503050406030204" charset="0"/>
                        <a:sym typeface="+mn-ea"/>
                      </a:rPr>
                      <m:t>𝑍</m:t>
                    </m:r>
                    <m:r>
                      <a:rPr lang="zh-CN" altLang="en-US" sz="2100" dirty="0" smtClean="0">
                        <a:latin typeface="Cambria Math" panose="02040503050406030204" charset="0"/>
                        <a:sym typeface="+mn-ea"/>
                      </a:rPr>
                      <m:t>∈</m:t>
                    </m:r>
                    <m:sSup>
                      <m:sSupPr>
                        <m:ctrlPr>
                          <a:rPr lang="zh-CN" altLang="en-US" sz="2100" dirty="0" smtClean="0">
                            <a:sym typeface="+mn-ea"/>
                          </a:rPr>
                        </m:ctrlPr>
                      </m:sSupPr>
                      <m:e>
                        <m:r>
                          <a:rPr lang="zh-CN" altLang="en-US" sz="2100" dirty="0" smtClean="0">
                            <a:latin typeface="Cambria Math" panose="02040503050406030204" charset="0"/>
                            <a:sym typeface="+mn-ea"/>
                          </a:rPr>
                          <m:t>𝑅</m:t>
                        </m:r>
                      </m:e>
                      <m:sup>
                        <m:r>
                          <a:rPr lang="zh-CN" altLang="en-US" sz="2100" dirty="0" smtClean="0">
                            <a:latin typeface="Cambria Math" panose="02040503050406030204" charset="0"/>
                            <a:sym typeface="+mn-ea"/>
                          </a:rPr>
                          <m:t>𝑚</m:t>
                        </m:r>
                        <m:r>
                          <a:rPr lang="zh-CN" altLang="en-US" sz="2100" dirty="0" smtClean="0">
                            <a:latin typeface="Cambria Math" panose="02040503050406030204" charset="0"/>
                            <a:sym typeface="+mn-ea"/>
                          </a:rPr>
                          <m:t>×</m:t>
                        </m:r>
                        <m:r>
                          <a:rPr lang="zh-CN" altLang="en-US" sz="2100" dirty="0" smtClean="0">
                            <a:latin typeface="Cambria Math" panose="02040503050406030204" charset="0"/>
                            <a:sym typeface="+mn-ea"/>
                          </a:rPr>
                          <m:t>𝑚</m:t>
                        </m:r>
                      </m:sup>
                    </m:sSup>
                  </m:oMath>
                </a14:m>
                <a:r>
                  <a:rPr lang="zh-CN" altLang="en-US" sz="2100" dirty="0" smtClean="0">
                    <a:sym typeface="+mn-ea"/>
                  </a:rPr>
                  <a:t>，其中</a:t>
                </a:r>
                <a14:m>
                  <m:oMath xmlns:m="http://schemas.openxmlformats.org/officeDocument/2006/math">
                    <m:r>
                      <a:rPr lang="zh-CN" altLang="en-US" sz="2100" dirty="0" smtClean="0">
                        <a:latin typeface="Cambria Math" panose="02040503050406030204" charset="0"/>
                        <a:sym typeface="+mn-ea"/>
                      </a:rPr>
                      <m:t>𝐵</m:t>
                    </m:r>
                  </m:oMath>
                </a14:m>
                <a:r>
                  <a:rPr lang="zh-CN" altLang="en-US" sz="2100" dirty="0" smtClean="0">
                    <a:sym typeface="+mn-ea"/>
                  </a:rPr>
                  <a:t>为降维后的内积矩阵，</a:t>
                </a:r>
                <a14:m>
                  <m:oMath xmlns:m="http://schemas.openxmlformats.org/officeDocument/2006/math">
                    <m:sSub>
                      <m:sSubPr>
                        <m:ctrlPr>
                          <a:rPr lang="zh-CN" altLang="en-US" sz="2100" dirty="0" smtClean="0">
                            <a:sym typeface="+mn-ea"/>
                          </a:rPr>
                        </m:ctrlPr>
                      </m:sSubPr>
                      <m:e>
                        <m:r>
                          <a:rPr lang="zh-CN" altLang="en-US" sz="2100" dirty="0" smtClean="0">
                            <a:latin typeface="Cambria Math" panose="02040503050406030204" charset="0"/>
                            <a:sym typeface="+mn-ea"/>
                          </a:rPr>
                          <m:t>𝑏</m:t>
                        </m:r>
                      </m:e>
                      <m:sub>
                        <m:r>
                          <a:rPr lang="zh-CN" altLang="en-US" sz="2100" dirty="0" smtClean="0">
                            <a:latin typeface="Cambria Math" panose="02040503050406030204" charset="0"/>
                            <a:sym typeface="+mn-ea"/>
                          </a:rPr>
                          <m:t>𝑖𝑗</m:t>
                        </m:r>
                      </m:sub>
                    </m:sSub>
                    <m:r>
                      <a:rPr lang="zh-CN" altLang="en-US" sz="2100" dirty="0" smtClean="0">
                        <a:latin typeface="Cambria Math" panose="02040503050406030204" charset="0"/>
                        <a:sym typeface="+mn-ea"/>
                      </a:rPr>
                      <m:t>= </m:t>
                    </m:r>
                    <m:sSubSup>
                      <m:sSubSupPr>
                        <m:ctrlPr>
                          <a:rPr lang="zh-CN" altLang="en-US" sz="2100" dirty="0" smtClean="0">
                            <a:sym typeface="+mn-ea"/>
                          </a:rPr>
                        </m:ctrlPr>
                      </m:sSubSup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𝑖</m:t>
                        </m:r>
                      </m:sub>
                      <m:sup>
                        <m:r>
                          <a:rPr lang="zh-CN" altLang="en-US" sz="2100" dirty="0" smtClean="0">
                            <a:latin typeface="Cambria Math" panose="02040503050406030204" charset="0"/>
                            <a:sym typeface="+mn-ea"/>
                          </a:rPr>
                          <m:t>𝑇</m:t>
                        </m:r>
                      </m:sup>
                    </m:sSubSup>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𝑗</m:t>
                        </m:r>
                      </m:sub>
                    </m:sSub>
                  </m:oMath>
                </a14:m>
                <a:r>
                  <a:rPr lang="zh-CN" altLang="en-US" sz="2100" dirty="0" smtClean="0">
                    <a:sym typeface="+mn-ea"/>
                  </a:rPr>
                  <a:t>，有：</a:t>
                </a:r>
                <a:endParaRPr lang="zh-CN" altLang="en-US" sz="2100" dirty="0" smtClean="0">
                  <a:sym typeface="+mn-ea"/>
                </a:endParaRPr>
              </a:p>
              <a:p>
                <a:pPr lvl="1"/>
                <a14:m>
                  <m:oMath xmlns:m="http://schemas.openxmlformats.org/officeDocument/2006/math">
                    <m:sSubSup>
                      <m:sSubSupPr>
                        <m:ctrlPr>
                          <a:rPr lang="zh-CN" altLang="en-US" sz="2100" dirty="0" smtClean="0">
                            <a:sym typeface="+mn-ea"/>
                          </a:rPr>
                        </m:ctrlPr>
                      </m:sSubSupPr>
                      <m:e>
                        <m:r>
                          <a:rPr lang="zh-CN" altLang="en-US" sz="2100" dirty="0" smtClean="0">
                            <a:latin typeface="Cambria Math" panose="02040503050406030204" charset="0"/>
                            <a:sym typeface="+mn-ea"/>
                          </a:rPr>
                          <m:t>𝑑𝑖𝑠𝑡</m:t>
                        </m:r>
                      </m:e>
                      <m:sub>
                        <m:r>
                          <a:rPr lang="zh-CN" altLang="en-US" sz="2100" dirty="0" smtClean="0">
                            <a:latin typeface="Cambria Math" panose="02040503050406030204" charset="0"/>
                            <a:sym typeface="+mn-ea"/>
                          </a:rPr>
                          <m:t>𝑖𝑗</m:t>
                        </m:r>
                      </m:sub>
                      <m:sup>
                        <m:r>
                          <a:rPr lang="zh-CN" altLang="en-US" sz="2100" dirty="0" smtClean="0">
                            <a:latin typeface="Cambria Math" panose="02040503050406030204" charset="0"/>
                            <a:sym typeface="+mn-ea"/>
                          </a:rPr>
                          <m:t>2</m:t>
                        </m:r>
                      </m:sup>
                    </m:sSubSup>
                    <m:r>
                      <a:rPr lang="zh-CN" altLang="en-US" sz="2100" dirty="0" smtClean="0">
                        <a:latin typeface="Cambria Math" panose="02040503050406030204" charset="0"/>
                        <a:sym typeface="+mn-ea"/>
                      </a:rPr>
                      <m:t>= </m:t>
                    </m:r>
                    <m:sSup>
                      <m:sSupPr>
                        <m:ctrlPr>
                          <a:rPr lang="zh-CN" altLang="en-US" sz="2100" dirty="0" smtClean="0">
                            <a:sym typeface="+mn-ea"/>
                          </a:rPr>
                        </m:ctrlPr>
                      </m:sSupPr>
                      <m:e>
                        <m:r>
                          <a:rPr lang="zh-CN" altLang="en-US" sz="2100" dirty="0" smtClean="0">
                            <a:latin typeface="Cambria Math" panose="02040503050406030204" charset="0"/>
                            <a:sym typeface="+mn-ea"/>
                          </a:rPr>
                          <m:t>||</m:t>
                        </m:r>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𝑖</m:t>
                            </m:r>
                          </m:sub>
                        </m:sSub>
                        <m:r>
                          <a:rPr lang="zh-CN" altLang="en-US" sz="2100" dirty="0" smtClean="0">
                            <a:latin typeface="Cambria Math" panose="02040503050406030204" charset="0"/>
                            <a:sym typeface="+mn-ea"/>
                          </a:rPr>
                          <m:t>||</m:t>
                        </m:r>
                      </m:e>
                      <m:sup>
                        <m:r>
                          <a:rPr lang="zh-CN" altLang="en-US" sz="2100" dirty="0" smtClean="0">
                            <a:latin typeface="Cambria Math" panose="02040503050406030204" charset="0"/>
                            <a:sym typeface="+mn-ea"/>
                          </a:rPr>
                          <m:t>2</m:t>
                        </m:r>
                      </m:sup>
                    </m:sSup>
                    <m:r>
                      <a:rPr lang="zh-CN" altLang="en-US" sz="2100" dirty="0" smtClean="0">
                        <a:latin typeface="Cambria Math" panose="02040503050406030204" charset="0"/>
                        <a:sym typeface="+mn-ea"/>
                      </a:rPr>
                      <m:t>+</m:t>
                    </m:r>
                    <m:sSup>
                      <m:sSupPr>
                        <m:ctrlPr>
                          <a:rPr lang="zh-CN" altLang="en-US" sz="2100" dirty="0" smtClean="0">
                            <a:sym typeface="+mn-ea"/>
                          </a:rPr>
                        </m:ctrlPr>
                      </m:sSupPr>
                      <m:e>
                        <m:r>
                          <a:rPr lang="zh-CN" altLang="en-US" sz="2100" dirty="0" smtClean="0">
                            <a:latin typeface="Cambria Math" panose="02040503050406030204" charset="0"/>
                            <a:sym typeface="+mn-ea"/>
                          </a:rPr>
                          <m:t>||</m:t>
                        </m:r>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𝑗</m:t>
                            </m:r>
                          </m:sub>
                        </m:sSub>
                        <m:r>
                          <a:rPr lang="zh-CN" altLang="en-US" sz="2100" dirty="0" smtClean="0">
                            <a:latin typeface="Cambria Math" panose="02040503050406030204" charset="0"/>
                            <a:sym typeface="+mn-ea"/>
                          </a:rPr>
                          <m:t>||</m:t>
                        </m:r>
                      </m:e>
                      <m:sup>
                        <m:r>
                          <a:rPr lang="zh-CN" altLang="en-US" sz="2100" dirty="0" smtClean="0">
                            <a:latin typeface="Cambria Math" panose="02040503050406030204" charset="0"/>
                            <a:sym typeface="+mn-ea"/>
                          </a:rPr>
                          <m:t>2</m:t>
                        </m:r>
                      </m:sup>
                    </m:sSup>
                    <m:r>
                      <a:rPr lang="zh-CN" altLang="en-US" sz="2100" dirty="0" smtClean="0">
                        <a:latin typeface="Cambria Math" panose="02040503050406030204" charset="0"/>
                        <a:sym typeface="+mn-ea"/>
                      </a:rPr>
                      <m:t>−</m:t>
                    </m:r>
                    <m:sSubSup>
                      <m:sSubSupPr>
                        <m:ctrlPr>
                          <a:rPr lang="zh-CN" altLang="en-US" sz="2100" dirty="0" smtClean="0">
                            <a:sym typeface="+mn-ea"/>
                          </a:rPr>
                        </m:ctrlPr>
                      </m:sSubSupPr>
                      <m:e>
                        <m:r>
                          <a:rPr lang="zh-CN" altLang="en-US" sz="2100" dirty="0" smtClean="0">
                            <a:latin typeface="Cambria Math" panose="02040503050406030204" charset="0"/>
                            <a:sym typeface="+mn-ea"/>
                          </a:rPr>
                          <m:t>2</m:t>
                        </m:r>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𝑖</m:t>
                        </m:r>
                      </m:sub>
                      <m:sup>
                        <m:r>
                          <a:rPr lang="zh-CN" altLang="en-US" sz="2100" dirty="0" smtClean="0">
                            <a:latin typeface="Cambria Math" panose="02040503050406030204" charset="0"/>
                            <a:sym typeface="+mn-ea"/>
                          </a:rPr>
                          <m:t>𝑇</m:t>
                        </m:r>
                      </m:sup>
                    </m:sSubSup>
                    <m:sSub>
                      <m:sSubPr>
                        <m:ctrlPr>
                          <a:rPr lang="zh-CN" altLang="en-US" sz="2100" dirty="0" smtClean="0">
                            <a:sym typeface="+mn-ea"/>
                          </a:rPr>
                        </m:ctrlPr>
                      </m:sSubPr>
                      <m:e>
                        <m:r>
                          <a:rPr lang="zh-CN" altLang="en-US" sz="2100" dirty="0" smtClean="0">
                            <a:latin typeface="Cambria Math" panose="02040503050406030204" charset="0"/>
                            <a:sym typeface="+mn-ea"/>
                          </a:rPr>
                          <m:t>𝑧</m:t>
                        </m:r>
                      </m:e>
                      <m:sub>
                        <m:r>
                          <a:rPr lang="zh-CN" altLang="en-US" sz="2100" dirty="0" smtClean="0">
                            <a:latin typeface="Cambria Math" panose="02040503050406030204" charset="0"/>
                            <a:sym typeface="+mn-ea"/>
                          </a:rPr>
                          <m:t>𝑗</m:t>
                        </m:r>
                      </m:sub>
                    </m:sSub>
                  </m:oMath>
                </a14:m>
                <a:endParaRPr lang="zh-CN" altLang="en-US" sz="2100" dirty="0" smtClean="0">
                  <a:sym typeface="+mn-ea"/>
                </a:endParaRPr>
              </a:p>
              <a:p>
                <a:pPr marL="0" indent="0">
                  <a:buNone/>
                </a:pPr>
                <a:r>
                  <a:rPr lang="zh-CN" altLang="en-US" sz="2400" dirty="0" smtClean="0">
                    <a:sym typeface="+mn-ea"/>
                  </a:rPr>
                  <a:t>             </a:t>
                </a:r>
                <a:r>
                  <a:rPr lang="en-US" altLang="zh-CN" sz="2400" dirty="0" smtClean="0">
                    <a:sym typeface="+mn-ea"/>
                  </a:rPr>
                  <a:t>   </a:t>
                </a:r>
                <a:r>
                  <a:rPr lang="zh-CN" altLang="en-US" sz="2400" dirty="0" smtClean="0">
                    <a:sym typeface="+mn-ea"/>
                  </a:rPr>
                  <a:t> </a:t>
                </a:r>
                <a14:m>
                  <m:oMath xmlns:m="http://schemas.openxmlformats.org/officeDocument/2006/math">
                    <m:r>
                      <a:rPr lang="en-US" altLang="zh-CN" sz="2400" dirty="0" smtClean="0">
                        <a:latin typeface="Cambria Math" panose="02040503050406030204" charset="0"/>
                        <a:sym typeface="+mn-ea"/>
                      </a:rPr>
                      <m:t>  </m:t>
                    </m:r>
                    <m:r>
                      <a:rPr lang="zh-CN" altLang="en-US" sz="2400" dirty="0" smtClean="0">
                        <a:latin typeface="Cambria Math" panose="02040503050406030204" charset="0"/>
                        <a:sym typeface="+mn-ea"/>
                      </a:rPr>
                      <m:t>= </m:t>
                    </m:r>
                    <m:sSub>
                      <m:sSubPr>
                        <m:ctrlPr>
                          <a:rPr lang="zh-CN" altLang="en-US" sz="2400" dirty="0" smtClean="0">
                            <a:sym typeface="+mn-ea"/>
                          </a:rPr>
                        </m:ctrlPr>
                      </m:sSubPr>
                      <m:e>
                        <m:r>
                          <a:rPr lang="zh-CN" altLang="en-US" sz="2400" dirty="0" smtClean="0">
                            <a:latin typeface="Cambria Math" panose="02040503050406030204" charset="0"/>
                            <a:sym typeface="+mn-ea"/>
                          </a:rPr>
                          <m:t>𝑏</m:t>
                        </m:r>
                      </m:e>
                      <m:sub>
                        <m:r>
                          <a:rPr lang="zh-CN" altLang="en-US" sz="2400" dirty="0" smtClean="0">
                            <a:latin typeface="Cambria Math" panose="02040503050406030204" charset="0"/>
                            <a:sym typeface="+mn-ea"/>
                          </a:rPr>
                          <m:t>𝑖𝑖</m:t>
                        </m:r>
                      </m:sub>
                    </m:sSub>
                    <m:r>
                      <a:rPr lang="zh-CN" altLang="en-US" sz="2400" dirty="0" smtClean="0">
                        <a:latin typeface="Cambria Math" panose="02040503050406030204" charset="0"/>
                        <a:sym typeface="+mn-ea"/>
                      </a:rPr>
                      <m:t>+</m:t>
                    </m:r>
                    <m:sSub>
                      <m:sSubPr>
                        <m:ctrlPr>
                          <a:rPr lang="zh-CN" altLang="en-US" sz="2400" dirty="0" smtClean="0">
                            <a:sym typeface="+mn-ea"/>
                          </a:rPr>
                        </m:ctrlPr>
                      </m:sSubPr>
                      <m:e>
                        <m:r>
                          <a:rPr lang="zh-CN" altLang="en-US" sz="2400" dirty="0" smtClean="0">
                            <a:latin typeface="Cambria Math" panose="02040503050406030204" charset="0"/>
                            <a:sym typeface="+mn-ea"/>
                          </a:rPr>
                          <m:t>𝑏</m:t>
                        </m:r>
                      </m:e>
                      <m:sub>
                        <m:r>
                          <a:rPr lang="zh-CN" altLang="en-US" sz="2400" dirty="0" smtClean="0">
                            <a:latin typeface="Cambria Math" panose="02040503050406030204" charset="0"/>
                            <a:sym typeface="+mn-ea"/>
                          </a:rPr>
                          <m:t>𝑗𝑗</m:t>
                        </m:r>
                      </m:sub>
                    </m:sSub>
                    <m:r>
                      <a:rPr lang="zh-CN" altLang="en-US" sz="2400" dirty="0" smtClean="0">
                        <a:latin typeface="Cambria Math" panose="02040503050406030204" charset="0"/>
                        <a:sym typeface="+mn-ea"/>
                      </a:rPr>
                      <m:t>−</m:t>
                    </m:r>
                    <m:r>
                      <a:rPr lang="zh-CN" altLang="en-US" sz="2400" dirty="0" smtClean="0">
                        <a:latin typeface="Cambria Math" panose="02040503050406030204" charset="0"/>
                        <a:sym typeface="+mn-ea"/>
                      </a:rPr>
                      <m:t>2</m:t>
                    </m:r>
                    <m:sSub>
                      <m:sSubPr>
                        <m:ctrlPr>
                          <a:rPr lang="zh-CN" altLang="en-US" sz="2400" dirty="0" smtClean="0">
                            <a:sym typeface="+mn-ea"/>
                          </a:rPr>
                        </m:ctrlPr>
                      </m:sSubPr>
                      <m:e>
                        <m:r>
                          <a:rPr lang="zh-CN" altLang="en-US" sz="2400" dirty="0" smtClean="0">
                            <a:latin typeface="Cambria Math" panose="02040503050406030204" charset="0"/>
                            <a:sym typeface="+mn-ea"/>
                          </a:rPr>
                          <m:t>𝑏</m:t>
                        </m:r>
                      </m:e>
                      <m:sub>
                        <m:r>
                          <a:rPr lang="zh-CN" altLang="en-US" sz="2400" dirty="0" smtClean="0">
                            <a:latin typeface="Cambria Math" panose="02040503050406030204" charset="0"/>
                            <a:sym typeface="+mn-ea"/>
                          </a:rPr>
                          <m:t>𝑖𝑗</m:t>
                        </m:r>
                      </m:sub>
                    </m:sSub>
                  </m:oMath>
                </a14:m>
                <a:endParaRPr lang="zh-CN" altLang="en-US" sz="2400" dirty="0" smtClean="0"/>
              </a:p>
              <a:p>
                <a:pPr marL="0" indent="0">
                  <a:buNone/>
                </a:pPr>
                <a:endParaRPr lang="en-US" altLang="zh-CN" sz="2800" dirty="0" smtClean="0"/>
              </a:p>
              <a:p>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endParaRPr lang="en-US" altLang="zh-CN" sz="2400" dirty="0">
                  <a:latin typeface="宋体" panose="02010600030101010101" pitchFamily="2" charset="-122"/>
                  <a:ea typeface="宋体" panose="02010600030101010101" pitchFamily="2"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262255" y="981075"/>
                <a:ext cx="8619490" cy="5615940"/>
              </a:xfrm>
              <a:prstGeom prst="rect">
                <a:avLst/>
              </a:prstGeom>
              <a:blipFill rotWithShape="1">
                <a:blip r:embed="rId1"/>
                <a:stretch>
                  <a:fillRect r="-1532"/>
                </a:stretch>
              </a:blipFill>
            </p:spPr>
            <p:txBody>
              <a:bodyPr/>
              <a:lstStyle/>
              <a:p>
                <a:r>
                  <a:rPr lang="zh-CN" altLang="en-US">
                    <a:noFill/>
                  </a:rPr>
                  <a:t> </a:t>
                </a:r>
              </a:p>
            </p:txBody>
          </p:sp>
        </mc:Fallback>
      </mc:AlternateContent>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4860290" y="4580890"/>
            <a:ext cx="4105275" cy="21717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rPr>
              <a:t>多维缩放</a:t>
            </a:r>
            <a:endParaRPr lang="zh-CN"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txBox="1"/>
              <p:nvPr/>
            </p:nvSpPr>
            <p:spPr>
              <a:xfrm>
                <a:off x="262255" y="981075"/>
                <a:ext cx="8619490" cy="56159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zh-CN" altLang="en-US" sz="2100" dirty="0" smtClean="0">
                    <a:sym typeface="+mn-ea"/>
                  </a:rPr>
                  <a:t>为便于讨论，令降维后的样本</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𝒁</m:t>
                    </m:r>
                  </m:oMath>
                </a14:m>
                <a:r>
                  <a:rPr lang="zh-CN" altLang="en-US" sz="2100" dirty="0" smtClean="0">
                    <a:sym typeface="+mn-ea"/>
                  </a:rPr>
                  <a:t>被中心化，即</a:t>
                </a:r>
                <a14:m>
                  <m:oMath xmlns:m="http://schemas.openxmlformats.org/officeDocument/2006/math">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𝑧</m:t>
                            </m:r>
                          </m:e>
                          <m:sub>
                            <m:r>
                              <a:rPr lang="en-US" altLang="zh-CN" sz="2100" i="1" dirty="0" smtClean="0">
                                <a:latin typeface="Cambria Math" panose="02040503050406030204" charset="0"/>
                                <a:cs typeface="Cambria Math" panose="02040503050406030204" charset="0"/>
                                <a:sym typeface="+mn-ea"/>
                              </a:rPr>
                              <m:t>𝑖</m:t>
                            </m:r>
                          </m:sub>
                        </m:sSub>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0</m:t>
                        </m:r>
                      </m:e>
                    </m:nary>
                  </m:oMath>
                </a14:m>
                <a:r>
                  <a:rPr lang="zh-CN" altLang="en-US" sz="2100" dirty="0" smtClean="0">
                    <a:sym typeface="+mn-ea"/>
                  </a:rPr>
                  <a:t>。显然，矩阵</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𝑩</m:t>
                    </m:r>
                  </m:oMath>
                </a14:m>
                <a:r>
                  <a:rPr lang="zh-CN" altLang="en-US" sz="2100" dirty="0" smtClean="0">
                    <a:sym typeface="+mn-ea"/>
                  </a:rPr>
                  <a:t>的行与列之和均为零，即</a:t>
                </a:r>
                <a:r>
                  <a:rPr lang="en-US" altLang="zh-CN" sz="2100" dirty="0" smtClean="0">
                    <a:sym typeface="+mn-ea"/>
                  </a:rPr>
                  <a:t>:</a:t>
                </a:r>
                <a14:m>
                  <m:oMath xmlns:m="http://schemas.openxmlformats.org/officeDocument/2006/math">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𝑏</m:t>
                            </m:r>
                          </m:e>
                          <m:sub>
                            <m:r>
                              <a:rPr lang="en-US" altLang="zh-CN" sz="2100" i="1" dirty="0" smtClean="0">
                                <a:latin typeface="Cambria Math" panose="02040503050406030204" charset="0"/>
                                <a:cs typeface="Cambria Math" panose="02040503050406030204" charset="0"/>
                                <a:sym typeface="+mn-ea"/>
                              </a:rPr>
                              <m:t>𝑖𝑗</m:t>
                            </m:r>
                          </m:sub>
                        </m:sSub>
                        <m:r>
                          <a:rPr lang="en-US" altLang="zh-CN" sz="2100" i="1" dirty="0" smtClean="0">
                            <a:latin typeface="Cambria Math" panose="02040503050406030204" charset="0"/>
                            <a:cs typeface="Cambria Math" panose="02040503050406030204" charset="0"/>
                            <a:sym typeface="+mn-ea"/>
                          </a:rPr>
                          <m:t>=</m:t>
                        </m:r>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𝑗</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𝑏</m:t>
                                </m:r>
                              </m:e>
                              <m:sub>
                                <m:r>
                                  <a:rPr lang="en-US" altLang="zh-CN" sz="2100" i="1" dirty="0" smtClean="0">
                                    <a:latin typeface="Cambria Math" panose="02040503050406030204" charset="0"/>
                                    <a:cs typeface="Cambria Math" panose="02040503050406030204" charset="0"/>
                                    <a:sym typeface="+mn-ea"/>
                                  </a:rPr>
                                  <m:t>𝑖𝑗</m:t>
                                </m:r>
                              </m:sub>
                            </m:sSub>
                          </m:e>
                        </m:nary>
                      </m:e>
                    </m:nary>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0</m:t>
                    </m:r>
                  </m:oMath>
                </a14:m>
                <a:endParaRPr lang="en-US" altLang="zh-CN" sz="2100" i="1" dirty="0" smtClean="0">
                  <a:latin typeface="Cambria Math" panose="02040503050406030204" charset="0"/>
                  <a:cs typeface="Cambria Math" panose="02040503050406030204" charset="0"/>
                  <a:sym typeface="+mn-ea"/>
                </a:endParaRPr>
              </a:p>
              <a:p>
                <a:pPr lvl="1"/>
                <a:r>
                  <a:rPr lang="zh-CN" altLang="en-US" sz="2100" dirty="0" smtClean="0">
                    <a:sym typeface="+mn-ea"/>
                  </a:rPr>
                  <a:t>易知</a:t>
                </a:r>
                <a14:m>
                  <m:oMath xmlns:m="http://schemas.openxmlformats.org/officeDocument/2006/math">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𝑡𝑟</m:t>
                        </m:r>
                        <m:r>
                          <a:rPr lang="en-US" altLang="zh-CN" sz="2100" i="1" dirty="0" smtClean="0">
                            <a:latin typeface="Cambria Math" panose="02040503050406030204" charset="0"/>
                            <a:cs typeface="Cambria Math" panose="02040503050406030204" charset="0"/>
                            <a:sym typeface="+mn-ea"/>
                          </a:rPr>
                          <m:t>(</m:t>
                        </m:r>
                        <m:r>
                          <a:rPr lang="en-US" altLang="zh-CN" sz="2100" b="1" i="1" dirty="0" smtClean="0">
                            <a:latin typeface="Cambria Math" panose="02040503050406030204" charset="0"/>
                            <a:cs typeface="Cambria Math" panose="02040503050406030204" charset="0"/>
                            <a:sym typeface="+mn-ea"/>
                          </a:rPr>
                          <m:t>𝑩</m:t>
                        </m:r>
                        <m:r>
                          <a:rPr lang="en-US" altLang="zh-CN" sz="2100" i="1" dirty="0" smtClean="0">
                            <a:latin typeface="Cambria Math" panose="02040503050406030204" charset="0"/>
                            <a:cs typeface="Cambria Math" panose="02040503050406030204" charset="0"/>
                            <a:sym typeface="+mn-ea"/>
                          </a:rPr>
                          <m:t>)</m:t>
                        </m:r>
                      </m:e>
                    </m:nary>
                    <m:r>
                      <a:rPr lang="en-US" altLang="zh-CN" sz="2100" i="1" dirty="0" smtClean="0">
                        <a:latin typeface="Cambria Math" panose="02040503050406030204" charset="0"/>
                        <a:cs typeface="Cambria Math" panose="02040503050406030204" charset="0"/>
                        <a:sym typeface="+mn-ea"/>
                      </a:rPr>
                      <m:t>+</m:t>
                    </m:r>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𝑚𝑏</m:t>
                        </m:r>
                      </m:e>
                      <m:sub>
                        <m:r>
                          <a:rPr lang="en-US" altLang="zh-CN" sz="2100" i="1" dirty="0" smtClean="0">
                            <a:latin typeface="Cambria Math" panose="02040503050406030204" charset="0"/>
                            <a:cs typeface="Cambria Math" panose="02040503050406030204" charset="0"/>
                            <a:sym typeface="+mn-ea"/>
                          </a:rPr>
                          <m:t>𝑗𝑗</m:t>
                        </m:r>
                      </m:sub>
                    </m:sSub>
                  </m:oMath>
                </a14:m>
                <a:r>
                  <a:rPr lang="en-US" altLang="zh-CN" sz="2100" dirty="0" smtClean="0">
                    <a:sym typeface="+mn-ea"/>
                  </a:rPr>
                  <a:t>, </a:t>
                </a:r>
                <a14:m>
                  <m:oMath xmlns:m="http://schemas.openxmlformats.org/officeDocument/2006/math">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𝑗</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𝑡𝑟</m:t>
                        </m:r>
                        <m:r>
                          <a:rPr lang="en-US" altLang="zh-CN" sz="2100" i="1" dirty="0" smtClean="0">
                            <a:latin typeface="Cambria Math" panose="02040503050406030204" charset="0"/>
                            <a:cs typeface="Cambria Math" panose="02040503050406030204" charset="0"/>
                            <a:sym typeface="+mn-ea"/>
                          </a:rPr>
                          <m:t>(</m:t>
                        </m:r>
                        <m:r>
                          <a:rPr lang="en-US" altLang="zh-CN" sz="2100" b="1" i="1" dirty="0" smtClean="0">
                            <a:latin typeface="Cambria Math" panose="02040503050406030204" charset="0"/>
                            <a:cs typeface="Cambria Math" panose="02040503050406030204" charset="0"/>
                            <a:sym typeface="+mn-ea"/>
                          </a:rPr>
                          <m:t>𝑩</m:t>
                        </m:r>
                        <m:r>
                          <a:rPr lang="en-US" altLang="zh-CN" sz="2100" i="1" dirty="0" smtClean="0">
                            <a:latin typeface="Cambria Math" panose="02040503050406030204" charset="0"/>
                            <a:cs typeface="Cambria Math" panose="02040503050406030204" charset="0"/>
                            <a:sym typeface="+mn-ea"/>
                          </a:rPr>
                          <m:t>)</m:t>
                        </m:r>
                      </m:e>
                    </m:nary>
                    <m:r>
                      <a:rPr lang="en-US" altLang="zh-CN" sz="2100" i="1" dirty="0" smtClean="0">
                        <a:latin typeface="Cambria Math" panose="02040503050406030204" charset="0"/>
                        <a:cs typeface="Cambria Math" panose="02040503050406030204" charset="0"/>
                        <a:sym typeface="+mn-ea"/>
                      </a:rPr>
                      <m:t>+</m:t>
                    </m:r>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𝑚𝑏</m:t>
                        </m:r>
                      </m:e>
                      <m:sub>
                        <m:r>
                          <a:rPr lang="en-US" altLang="zh-CN" sz="2100" i="1" dirty="0" smtClean="0">
                            <a:latin typeface="Cambria Math" panose="02040503050406030204" charset="0"/>
                            <a:cs typeface="Cambria Math" panose="02040503050406030204" charset="0"/>
                            <a:sym typeface="+mn-ea"/>
                          </a:rPr>
                          <m:t>𝑖𝑖</m:t>
                        </m:r>
                      </m:sub>
                    </m:sSub>
                  </m:oMath>
                </a14:m>
                <a:r>
                  <a:rPr lang="en-US" altLang="zh-CN" sz="2100" dirty="0" smtClean="0">
                    <a:sym typeface="+mn-ea"/>
                  </a:rPr>
                  <a:t>, </a:t>
                </a:r>
                <a14:m>
                  <m:oMath xmlns:m="http://schemas.openxmlformats.org/officeDocument/2006/math">
                    <m:nary>
                      <m:naryPr>
                        <m:chr m:val="∑"/>
                        <m:limLoc m:val="subSup"/>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𝑗</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2</m:t>
                            </m:r>
                            <m:r>
                              <a:rPr lang="en-US" altLang="zh-CN" sz="2100" i="1" dirty="0" smtClean="0">
                                <a:latin typeface="Cambria Math" panose="02040503050406030204" charset="0"/>
                                <a:cs typeface="Cambria Math" panose="02040503050406030204" charset="0"/>
                                <a:sym typeface="+mn-ea"/>
                              </a:rPr>
                              <m:t>𝑚𝑡𝑟</m:t>
                            </m:r>
                            <m:r>
                              <a:rPr lang="en-US" altLang="zh-CN" sz="2100" i="1" dirty="0" smtClean="0">
                                <a:latin typeface="Cambria Math" panose="02040503050406030204" charset="0"/>
                                <a:cs typeface="Cambria Math" panose="02040503050406030204" charset="0"/>
                                <a:sym typeface="+mn-ea"/>
                              </a:rPr>
                              <m:t>(</m:t>
                            </m:r>
                            <m:r>
                              <a:rPr lang="en-US" altLang="zh-CN" sz="2100" b="1" i="1" dirty="0" smtClean="0">
                                <a:latin typeface="Cambria Math" panose="02040503050406030204" charset="0"/>
                                <a:cs typeface="Cambria Math" panose="02040503050406030204" charset="0"/>
                                <a:sym typeface="+mn-ea"/>
                              </a:rPr>
                              <m:t>𝑩</m:t>
                            </m:r>
                            <m:r>
                              <a:rPr lang="en-US" altLang="zh-CN" sz="2100" i="1" dirty="0" smtClean="0">
                                <a:latin typeface="Cambria Math" panose="02040503050406030204" charset="0"/>
                                <a:cs typeface="Cambria Math" panose="02040503050406030204" charset="0"/>
                                <a:sym typeface="+mn-ea"/>
                              </a:rPr>
                              <m:t>)</m:t>
                            </m:r>
                          </m:e>
                        </m:nary>
                      </m:e>
                    </m:nary>
                    <m:r>
                      <a:rPr lang="en-US" altLang="zh-CN" sz="2100" i="1" dirty="0" smtClean="0">
                        <a:latin typeface="Cambria Math" panose="02040503050406030204" charset="0"/>
                        <a:cs typeface="Cambria Math" panose="02040503050406030204" charset="0"/>
                        <a:sym typeface="+mn-ea"/>
                      </a:rPr>
                      <m:t>，</m:t>
                    </m:r>
                  </m:oMath>
                </a14:m>
                <a:r>
                  <a:rPr lang="zh-CN" altLang="en-US" sz="2100" dirty="0" smtClean="0">
                    <a:sym typeface="+mn-ea"/>
                  </a:rPr>
                  <a:t>其中</a:t>
                </a:r>
                <a14:m>
                  <m:oMath xmlns:m="http://schemas.openxmlformats.org/officeDocument/2006/math">
                    <m:r>
                      <a:rPr lang="en-US" altLang="zh-CN" sz="2100" i="1" dirty="0" smtClean="0">
                        <a:latin typeface="Cambria Math" panose="02040503050406030204" charset="0"/>
                        <a:cs typeface="Cambria Math" panose="02040503050406030204" charset="0"/>
                        <a:sym typeface="+mn-ea"/>
                      </a:rPr>
                      <m:t>𝑡𝑟</m:t>
                    </m:r>
                    <m:r>
                      <a:rPr lang="en-US" altLang="zh-CN" sz="2100" i="1" dirty="0" smtClean="0">
                        <a:latin typeface="Cambria Math" panose="02040503050406030204" charset="0"/>
                        <a:cs typeface="Cambria Math" panose="02040503050406030204" charset="0"/>
                        <a:sym typeface="+mn-ea"/>
                      </a:rPr>
                      <m:t>(∙)</m:t>
                    </m:r>
                  </m:oMath>
                </a14:m>
                <a:r>
                  <a:rPr lang="zh-CN" altLang="en-US" sz="2100" dirty="0" smtClean="0">
                    <a:latin typeface="Cambria Math" panose="02040503050406030204" charset="0"/>
                    <a:cs typeface="Cambria Math" panose="02040503050406030204" charset="0"/>
                    <a:sym typeface="+mn-ea"/>
                  </a:rPr>
                  <a:t>表示矩阵的迹</a:t>
                </a:r>
                <a:r>
                  <a:rPr lang="zh-CN" altLang="en-US" sz="2100" dirty="0" smtClean="0">
                    <a:latin typeface="Times New Roman" panose="02020603050405020304" charset="0"/>
                    <a:cs typeface="Times New Roman" panose="02020603050405020304" charset="0"/>
                    <a:sym typeface="+mn-ea"/>
                  </a:rPr>
                  <a:t>（</a:t>
                </a:r>
                <a:r>
                  <a:rPr lang="en-US" altLang="zh-CN" sz="2100" dirty="0" smtClean="0">
                    <a:latin typeface="Times New Roman" panose="02020603050405020304" charset="0"/>
                    <a:cs typeface="Times New Roman" panose="02020603050405020304" charset="0"/>
                    <a:sym typeface="+mn-ea"/>
                  </a:rPr>
                  <a:t>trace</a:t>
                </a:r>
                <a:r>
                  <a:rPr lang="zh-CN" altLang="en-US" sz="2100" dirty="0" smtClean="0">
                    <a:latin typeface="Times New Roman" panose="02020603050405020304" charset="0"/>
                    <a:cs typeface="Times New Roman" panose="02020603050405020304" charset="0"/>
                    <a:sym typeface="+mn-ea"/>
                  </a:rPr>
                  <a:t>），</a:t>
                </a:r>
                <a14:m>
                  <m:oMath xmlns:m="http://schemas.openxmlformats.org/officeDocument/2006/math">
                    <m:r>
                      <a:rPr lang="en-US" altLang="zh-CN" sz="2100" i="1" dirty="0" smtClean="0">
                        <a:latin typeface="Cambria Math" panose="02040503050406030204" charset="0"/>
                        <a:cs typeface="Cambria Math" panose="02040503050406030204" charset="0"/>
                        <a:sym typeface="+mn-ea"/>
                      </a:rPr>
                      <m:t>𝑡𝑟</m:t>
                    </m:r>
                    <m:r>
                      <a:rPr lang="en-US" altLang="zh-CN" sz="2100" i="1" dirty="0" smtClean="0">
                        <a:latin typeface="Cambria Math" panose="02040503050406030204" charset="0"/>
                        <a:cs typeface="Cambria Math" panose="02040503050406030204" charset="0"/>
                        <a:sym typeface="+mn-ea"/>
                      </a:rPr>
                      <m:t>(</m:t>
                    </m:r>
                    <m:r>
                      <a:rPr lang="en-US" altLang="zh-CN" sz="2100" b="1" i="1" dirty="0" smtClean="0">
                        <a:latin typeface="Cambria Math" panose="02040503050406030204" charset="0"/>
                        <a:cs typeface="Cambria Math" panose="02040503050406030204" charset="0"/>
                        <a:sym typeface="+mn-ea"/>
                      </a:rPr>
                      <m:t>𝑩</m:t>
                    </m:r>
                    <m:r>
                      <a:rPr lang="en-US" altLang="zh-CN" sz="2100" i="1" dirty="0" smtClean="0">
                        <a:latin typeface="Cambria Math" panose="02040503050406030204" charset="0"/>
                        <a:cs typeface="Cambria Math" panose="02040503050406030204" charset="0"/>
                        <a:sym typeface="+mn-ea"/>
                      </a:rPr>
                      <m:t>)=</m:t>
                    </m:r>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m:t>
                            </m:r>
                            <m:sSub>
                              <m:sSubPr>
                                <m:ctrlPr>
                                  <a:rPr lang="en-US" altLang="zh-CN" sz="2100" i="1" dirty="0" smtClean="0">
                                    <a:latin typeface="Cambria Math" panose="02040503050406030204" charset="0"/>
                                    <a:cs typeface="Cambria Math" panose="02040503050406030204" charset="0"/>
                                    <a:sym typeface="+mn-ea"/>
                                  </a:rPr>
                                </m:ctrlPr>
                              </m:sSubPr>
                              <m:e>
                                <m:r>
                                  <a:rPr lang="en-US" altLang="zh-CN" sz="2100" i="1" dirty="0" smtClean="0">
                                    <a:latin typeface="Cambria Math" panose="02040503050406030204" charset="0"/>
                                    <a:cs typeface="Cambria Math" panose="02040503050406030204" charset="0"/>
                                    <a:sym typeface="+mn-ea"/>
                                  </a:rPr>
                                  <m:t>𝑧</m:t>
                                </m:r>
                              </m:e>
                              <m:sub>
                                <m:r>
                                  <a:rPr lang="en-US" altLang="zh-CN" sz="2100" i="1" dirty="0" smtClean="0">
                                    <a:latin typeface="Cambria Math" panose="02040503050406030204" charset="0"/>
                                    <a:cs typeface="Cambria Math" panose="02040503050406030204" charset="0"/>
                                    <a:sym typeface="+mn-ea"/>
                                  </a:rPr>
                                  <m:t>𝑖</m:t>
                                </m:r>
                              </m:sub>
                            </m:sSub>
                            <m:r>
                              <a:rPr lang="en-US" altLang="zh-CN" sz="2100" i="1" dirty="0" smtClean="0">
                                <a:latin typeface="Cambria Math" panose="02040503050406030204" charset="0"/>
                                <a:cs typeface="Cambria Math" panose="02040503050406030204" charset="0"/>
                                <a:sym typeface="+mn-ea"/>
                              </a:rPr>
                              <m:t>||</m:t>
                            </m:r>
                          </m:e>
                          <m:sup>
                            <m:r>
                              <a:rPr lang="en-US" altLang="zh-CN" sz="2100" i="1" dirty="0" smtClean="0">
                                <a:latin typeface="Cambria Math" panose="02040503050406030204" charset="0"/>
                                <a:cs typeface="Cambria Math" panose="02040503050406030204" charset="0"/>
                                <a:sym typeface="+mn-ea"/>
                              </a:rPr>
                              <m:t>2</m:t>
                            </m:r>
                          </m:sup>
                        </m:sSup>
                      </m:e>
                    </m:nary>
                  </m:oMath>
                </a14:m>
                <a:endParaRPr lang="en-US" altLang="zh-CN" sz="2100" i="1" dirty="0" smtClean="0">
                  <a:latin typeface="Cambria Math" panose="02040503050406030204" charset="0"/>
                  <a:cs typeface="Cambria Math" panose="02040503050406030204" charset="0"/>
                  <a:sym typeface="+mn-ea"/>
                </a:endParaRPr>
              </a:p>
              <a:p>
                <a:pPr lvl="1"/>
                <a:r>
                  <a:rPr lang="zh-CN" altLang="en-US" sz="2100" dirty="0" smtClean="0">
                    <a:latin typeface="Cambria Math" panose="02040503050406030204" charset="0"/>
                    <a:cs typeface="Cambria Math" panose="02040503050406030204" charset="0"/>
                    <a:sym typeface="+mn-ea"/>
                  </a:rPr>
                  <a:t>令</a:t>
                </a:r>
                <a14:m>
                  <m:oMath xmlns:m="http://schemas.openxmlformats.org/officeDocument/2006/math">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f>
                      <m:fPr>
                        <m:ctrlPr>
                          <a:rPr lang="en-US" altLang="zh-CN" sz="2100" i="1" dirty="0" smtClean="0">
                            <a:latin typeface="Cambria Math" panose="02040503050406030204" charset="0"/>
                            <a:cs typeface="Cambria Math" panose="02040503050406030204" charset="0"/>
                            <a:sym typeface="+mn-ea"/>
                          </a:rPr>
                        </m:ctrlPr>
                      </m:fPr>
                      <m:num>
                        <m:r>
                          <a:rPr lang="en-US" altLang="zh-CN" sz="2100" i="1" dirty="0" smtClean="0">
                            <a:latin typeface="Cambria Math" panose="02040503050406030204" charset="0"/>
                            <a:cs typeface="Cambria Math" panose="02040503050406030204" charset="0"/>
                            <a:sym typeface="+mn-ea"/>
                          </a:rPr>
                          <m:t>1</m:t>
                        </m:r>
                      </m:num>
                      <m:den>
                        <m:r>
                          <a:rPr lang="en-US" altLang="zh-CN" sz="2100" i="1" dirty="0" smtClean="0">
                            <a:latin typeface="Cambria Math" panose="02040503050406030204" charset="0"/>
                            <a:cs typeface="Cambria Math" panose="02040503050406030204" charset="0"/>
                            <a:sym typeface="+mn-ea"/>
                          </a:rPr>
                          <m:t>𝑚</m:t>
                        </m:r>
                      </m:den>
                    </m:f>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𝑗</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e>
                    </m:nary>
                  </m:oMath>
                </a14:m>
                <a:r>
                  <a:rPr lang="en-US" altLang="zh-CN" sz="2100" dirty="0" smtClean="0">
                    <a:sym typeface="+mn-ea"/>
                  </a:rPr>
                  <a:t>,  </a:t>
                </a:r>
                <a14:m>
                  <m:oMath xmlns:m="http://schemas.openxmlformats.org/officeDocument/2006/math">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𝑗</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f>
                      <m:fPr>
                        <m:ctrlPr>
                          <a:rPr lang="en-US" altLang="zh-CN" sz="2100" i="1" dirty="0" smtClean="0">
                            <a:latin typeface="Cambria Math" panose="02040503050406030204" charset="0"/>
                            <a:cs typeface="Cambria Math" panose="02040503050406030204" charset="0"/>
                            <a:sym typeface="+mn-ea"/>
                          </a:rPr>
                        </m:ctrlPr>
                      </m:fPr>
                      <m:num>
                        <m:r>
                          <a:rPr lang="en-US" altLang="zh-CN" sz="2100" i="1" dirty="0" smtClean="0">
                            <a:latin typeface="Cambria Math" panose="02040503050406030204" charset="0"/>
                            <a:cs typeface="Cambria Math" panose="02040503050406030204" charset="0"/>
                            <a:sym typeface="+mn-ea"/>
                          </a:rPr>
                          <m:t>1</m:t>
                        </m:r>
                      </m:num>
                      <m:den>
                        <m:r>
                          <a:rPr lang="en-US" altLang="zh-CN" sz="2100" i="1" dirty="0" smtClean="0">
                            <a:latin typeface="Cambria Math" panose="02040503050406030204" charset="0"/>
                            <a:cs typeface="Cambria Math" panose="02040503050406030204" charset="0"/>
                            <a:sym typeface="+mn-ea"/>
                          </a:rPr>
                          <m:t>𝑚</m:t>
                        </m:r>
                      </m:den>
                    </m:f>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e>
                    </m:nary>
                  </m:oMath>
                </a14:m>
                <a:r>
                  <a:rPr lang="en-US" altLang="zh-CN" sz="2100" dirty="0" smtClean="0">
                    <a:sym typeface="+mn-ea"/>
                  </a:rPr>
                  <a:t>, </a:t>
                </a:r>
                <a14:m>
                  <m:oMath xmlns:m="http://schemas.openxmlformats.org/officeDocument/2006/math">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m:t>
                        </m:r>
                      </m:sub>
                      <m:sup>
                        <m:r>
                          <a:rPr lang="en-US" altLang="zh-CN" sz="2100" i="1" dirty="0" smtClean="0">
                            <a:latin typeface="Cambria Math" panose="02040503050406030204" charset="0"/>
                            <a:cs typeface="Cambria Math" panose="02040503050406030204" charset="0"/>
                            <a:sym typeface="+mn-ea"/>
                          </a:rPr>
                          <m:t>2</m:t>
                        </m:r>
                      </m:sup>
                    </m:sSubSup>
                    <m:r>
                      <a:rPr lang="en-US" altLang="zh-CN" sz="2100" i="1" dirty="0" smtClean="0">
                        <a:latin typeface="Cambria Math" panose="02040503050406030204" charset="0"/>
                        <a:cs typeface="Cambria Math" panose="02040503050406030204" charset="0"/>
                        <a:sym typeface="+mn-ea"/>
                      </a:rPr>
                      <m:t>=</m:t>
                    </m:r>
                    <m:f>
                      <m:fPr>
                        <m:ctrlPr>
                          <a:rPr lang="en-US" altLang="zh-CN" sz="2100" i="1" dirty="0" smtClean="0">
                            <a:latin typeface="Cambria Math" panose="02040503050406030204" charset="0"/>
                            <a:cs typeface="Cambria Math" panose="02040503050406030204" charset="0"/>
                            <a:sym typeface="+mn-ea"/>
                          </a:rPr>
                        </m:ctrlPr>
                      </m:fPr>
                      <m:num>
                        <m:r>
                          <a:rPr lang="en-US" altLang="zh-CN" sz="2100" i="1" dirty="0" smtClean="0">
                            <a:latin typeface="Cambria Math" panose="02040503050406030204" charset="0"/>
                            <a:cs typeface="Cambria Math" panose="02040503050406030204" charset="0"/>
                            <a:sym typeface="+mn-ea"/>
                          </a:rPr>
                          <m:t>1</m:t>
                        </m:r>
                      </m:num>
                      <m:den>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𝑚</m:t>
                            </m:r>
                          </m:e>
                          <m:sup>
                            <m:r>
                              <a:rPr lang="en-US" altLang="zh-CN" sz="2100" i="1" dirty="0" smtClean="0">
                                <a:latin typeface="Cambria Math" panose="02040503050406030204" charset="0"/>
                                <a:cs typeface="Cambria Math" panose="02040503050406030204" charset="0"/>
                                <a:sym typeface="+mn-ea"/>
                              </a:rPr>
                              <m:t>2</m:t>
                            </m:r>
                          </m:sup>
                        </m:sSup>
                      </m:den>
                    </m:f>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𝑖</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nary>
                          <m:naryPr>
                            <m:chr m:val="∑"/>
                            <m:limLoc m:val="undOvr"/>
                            <m:ctrlPr>
                              <a:rPr lang="en-US" altLang="zh-CN" sz="2100" i="1" dirty="0" smtClean="0">
                                <a:latin typeface="Cambria Math" panose="02040503050406030204" charset="0"/>
                                <a:cs typeface="Cambria Math" panose="02040503050406030204" charset="0"/>
                                <a:sym typeface="+mn-ea"/>
                              </a:rPr>
                            </m:ctrlPr>
                          </m:naryPr>
                          <m:sub>
                            <m:r>
                              <a:rPr lang="en-US" altLang="zh-CN" sz="2100" i="1" dirty="0" smtClean="0">
                                <a:latin typeface="Cambria Math" panose="02040503050406030204" charset="0"/>
                                <a:cs typeface="Cambria Math" panose="02040503050406030204" charset="0"/>
                                <a:sym typeface="+mn-ea"/>
                              </a:rPr>
                              <m:t>𝑗</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1</m:t>
                            </m:r>
                          </m:sub>
                          <m:sup>
                            <m:r>
                              <a:rPr lang="en-US" altLang="zh-CN" sz="2100" i="1" dirty="0" smtClean="0">
                                <a:latin typeface="Cambria Math" panose="02040503050406030204" charset="0"/>
                                <a:cs typeface="Cambria Math" panose="02040503050406030204" charset="0"/>
                                <a:sym typeface="+mn-ea"/>
                              </a:rPr>
                              <m:t>𝑚</m:t>
                            </m:r>
                          </m:sup>
                          <m:e>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i="1" dirty="0" smtClean="0">
                                    <a:latin typeface="Cambria Math" panose="02040503050406030204" charset="0"/>
                                    <a:cs typeface="Cambria Math" panose="02040503050406030204" charset="0"/>
                                    <a:sym typeface="+mn-ea"/>
                                  </a:rPr>
                                  <m:t>𝑑𝑖𝑠𝑡</m:t>
                                </m:r>
                              </m:e>
                              <m:sub>
                                <m:r>
                                  <a:rPr lang="en-US" altLang="zh-CN" sz="2100" i="1" dirty="0" smtClean="0">
                                    <a:latin typeface="Cambria Math" panose="02040503050406030204" charset="0"/>
                                    <a:cs typeface="Cambria Math" panose="02040503050406030204" charset="0"/>
                                    <a:sym typeface="+mn-ea"/>
                                  </a:rPr>
                                  <m:t>𝑖𝑗</m:t>
                                </m:r>
                              </m:sub>
                              <m:sup>
                                <m:r>
                                  <a:rPr lang="en-US" altLang="zh-CN" sz="2100" i="1" dirty="0" smtClean="0">
                                    <a:latin typeface="Cambria Math" panose="02040503050406030204" charset="0"/>
                                    <a:cs typeface="Cambria Math" panose="02040503050406030204" charset="0"/>
                                    <a:sym typeface="+mn-ea"/>
                                  </a:rPr>
                                  <m:t>2</m:t>
                                </m:r>
                              </m:sup>
                            </m:sSubSup>
                          </m:e>
                        </m:nary>
                      </m:e>
                    </m:nary>
                  </m:oMath>
                </a14:m>
                <a:endParaRPr lang="en-US" altLang="zh-CN" sz="2100" i="1" dirty="0" smtClean="0">
                  <a:latin typeface="Cambria Math" panose="02040503050406030204" charset="0"/>
                  <a:cs typeface="Cambria Math" panose="02040503050406030204" charset="0"/>
                  <a:sym typeface="+mn-ea"/>
                </a:endParaRPr>
              </a:p>
              <a:p>
                <a:pPr lvl="1"/>
                <a:r>
                  <a:rPr lang="zh-CN" altLang="en-US" sz="2100" dirty="0" smtClean="0">
                    <a:sym typeface="+mn-ea"/>
                  </a:rPr>
                  <a:t>由此即可通过降维前后保持不变的距离矩阵求取内积矩阵</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𝑩</m:t>
                    </m:r>
                  </m:oMath>
                </a14:m>
                <a:r>
                  <a:rPr lang="en-US" altLang="zh-CN" sz="2100" dirty="0">
                    <a:sym typeface="+mn-ea"/>
                  </a:rPr>
                  <a:t>:</a:t>
                </a:r>
                <a:r>
                  <a:rPr lang="zh-CN" altLang="en-US" sz="2100" dirty="0" smtClean="0">
                    <a:sym typeface="+mn-ea"/>
                  </a:rPr>
                  <a:t>   </a:t>
                </a:r>
                <a:endParaRPr lang="zh-CN" altLang="en-US" sz="2100" dirty="0" smtClean="0">
                  <a:sym typeface="+mn-ea"/>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charset="0"/>
                              <a:cs typeface="Cambria Math" panose="02040503050406030204" charset="0"/>
                            </a:rPr>
                          </m:ctrlPr>
                        </m:sSubPr>
                        <m:e>
                          <m:r>
                            <a:rPr lang="en-US" altLang="zh-CN" sz="2800" i="1" dirty="0" smtClean="0">
                              <a:latin typeface="Cambria Math" panose="02040503050406030204" charset="0"/>
                              <a:cs typeface="Cambria Math" panose="02040503050406030204" charset="0"/>
                            </a:rPr>
                            <m:t>𝑏</m:t>
                          </m:r>
                        </m:e>
                        <m:sub>
                          <m:r>
                            <a:rPr lang="en-US" altLang="zh-CN" sz="2800" i="1" dirty="0" smtClean="0">
                              <a:latin typeface="Cambria Math" panose="02040503050406030204" charset="0"/>
                              <a:cs typeface="Cambria Math" panose="02040503050406030204" charset="0"/>
                            </a:rPr>
                            <m:t>𝑖𝑗</m:t>
                          </m:r>
                        </m:sub>
                      </m:sSub>
                      <m:r>
                        <a:rPr lang="en-US" altLang="zh-CN" sz="2800" i="1" dirty="0" smtClean="0">
                          <a:latin typeface="Cambria Math" panose="02040503050406030204" charset="0"/>
                          <a:cs typeface="Cambria Math" panose="02040503050406030204" charset="0"/>
                        </a:rPr>
                        <m:t>=</m:t>
                      </m:r>
                      <m:r>
                        <a:rPr lang="en-US" altLang="zh-CN" sz="2800" i="1" dirty="0" smtClean="0">
                          <a:latin typeface="Cambria Math" panose="02040503050406030204" charset="0"/>
                          <a:cs typeface="Cambria Math" panose="02040503050406030204" charset="0"/>
                        </a:rPr>
                        <m:t>−</m:t>
                      </m:r>
                      <m:f>
                        <m:fPr>
                          <m:ctrlPr>
                            <a:rPr lang="en-US" altLang="zh-CN" sz="2800" i="1" dirty="0" smtClean="0">
                              <a:latin typeface="Cambria Math" panose="02040503050406030204" charset="0"/>
                              <a:cs typeface="Cambria Math" panose="02040503050406030204" charset="0"/>
                            </a:rPr>
                          </m:ctrlPr>
                        </m:fPr>
                        <m:num>
                          <m:r>
                            <a:rPr lang="en-US" altLang="zh-CN" sz="2800" i="1" dirty="0" smtClean="0">
                              <a:latin typeface="Cambria Math" panose="02040503050406030204" charset="0"/>
                              <a:cs typeface="Cambria Math" panose="02040503050406030204" charset="0"/>
                            </a:rPr>
                            <m:t>1</m:t>
                          </m:r>
                        </m:num>
                        <m:den>
                          <m:r>
                            <a:rPr lang="en-US" altLang="zh-CN" sz="2800" i="1" dirty="0" smtClean="0">
                              <a:latin typeface="Cambria Math" panose="02040503050406030204" charset="0"/>
                              <a:cs typeface="Cambria Math" panose="02040503050406030204" charset="0"/>
                            </a:rPr>
                            <m:t>2</m:t>
                          </m:r>
                        </m:den>
                      </m:f>
                      <m:r>
                        <a:rPr lang="en-US" altLang="zh-CN" sz="2800" i="1" dirty="0" smtClean="0">
                          <a:latin typeface="Cambria Math" panose="02040503050406030204" charset="0"/>
                          <a:cs typeface="Cambria Math" panose="02040503050406030204" charset="0"/>
                        </a:rPr>
                        <m:t>(</m:t>
                      </m:r>
                      <m:sSubSup>
                        <m:sSubSupPr>
                          <m:ctrlPr>
                            <a:rPr lang="en-US" altLang="zh-CN" sz="2800" i="1" dirty="0" smtClean="0">
                              <a:latin typeface="Cambria Math" panose="02040503050406030204" charset="0"/>
                              <a:cs typeface="Cambria Math" panose="02040503050406030204" charset="0"/>
                            </a:rPr>
                          </m:ctrlPr>
                        </m:sSubSupPr>
                        <m:e>
                          <m:r>
                            <a:rPr lang="en-US" altLang="zh-CN" sz="2800" i="1" dirty="0" smtClean="0">
                              <a:latin typeface="Cambria Math" panose="02040503050406030204" charset="0"/>
                              <a:cs typeface="Cambria Math" panose="02040503050406030204" charset="0"/>
                            </a:rPr>
                            <m:t>𝑑𝑖𝑠𝑡</m:t>
                          </m:r>
                        </m:e>
                        <m:sub>
                          <m:r>
                            <a:rPr lang="en-US" altLang="zh-CN" sz="2800" i="1" dirty="0" smtClean="0">
                              <a:latin typeface="Cambria Math" panose="02040503050406030204" charset="0"/>
                              <a:cs typeface="Cambria Math" panose="02040503050406030204" charset="0"/>
                            </a:rPr>
                            <m:t>𝑖𝑗</m:t>
                          </m:r>
                        </m:sub>
                        <m:sup>
                          <m:r>
                            <a:rPr lang="en-US" altLang="zh-CN" sz="2800" i="1" dirty="0" smtClean="0">
                              <a:latin typeface="Cambria Math" panose="02040503050406030204" charset="0"/>
                              <a:cs typeface="Cambria Math" panose="02040503050406030204" charset="0"/>
                            </a:rPr>
                            <m:t>2</m:t>
                          </m:r>
                        </m:sup>
                      </m:sSubSup>
                      <m:r>
                        <a:rPr lang="en-US" altLang="zh-CN" sz="2800" i="1" dirty="0" smtClean="0">
                          <a:latin typeface="Cambria Math" panose="02040503050406030204" charset="0"/>
                          <a:cs typeface="Cambria Math" panose="02040503050406030204" charset="0"/>
                        </a:rPr>
                        <m:t>−</m:t>
                      </m:r>
                      <m:sSubSup>
                        <m:sSubSupPr>
                          <m:ctrlPr>
                            <a:rPr lang="en-US" altLang="zh-CN" sz="2800" i="1" dirty="0" smtClean="0">
                              <a:latin typeface="Cambria Math" panose="02040503050406030204" charset="0"/>
                              <a:cs typeface="Cambria Math" panose="02040503050406030204" charset="0"/>
                            </a:rPr>
                          </m:ctrlPr>
                        </m:sSubSupPr>
                        <m:e>
                          <m:r>
                            <a:rPr lang="en-US" altLang="zh-CN" sz="2800" i="1" dirty="0" smtClean="0">
                              <a:latin typeface="Cambria Math" panose="02040503050406030204" charset="0"/>
                              <a:cs typeface="Cambria Math" panose="02040503050406030204" charset="0"/>
                            </a:rPr>
                            <m:t>𝑑𝑖𝑠𝑡</m:t>
                          </m:r>
                        </m:e>
                        <m:sub>
                          <m:r>
                            <a:rPr lang="en-US" altLang="zh-CN" sz="2800" i="1" dirty="0" smtClean="0">
                              <a:latin typeface="Cambria Math" panose="02040503050406030204" charset="0"/>
                              <a:cs typeface="Cambria Math" panose="02040503050406030204" charset="0"/>
                            </a:rPr>
                            <m:t>𝑖</m:t>
                          </m:r>
                          <m:r>
                            <a:rPr lang="en-US" altLang="zh-CN" sz="2800" i="1" dirty="0" smtClean="0">
                              <a:latin typeface="Cambria Math" panose="02040503050406030204" charset="0"/>
                              <a:cs typeface="Cambria Math" panose="02040503050406030204" charset="0"/>
                            </a:rPr>
                            <m:t>.</m:t>
                          </m:r>
                        </m:sub>
                        <m:sup>
                          <m:r>
                            <a:rPr lang="en-US" altLang="zh-CN" sz="2800" i="1" dirty="0" smtClean="0">
                              <a:latin typeface="Cambria Math" panose="02040503050406030204" charset="0"/>
                              <a:cs typeface="Cambria Math" panose="02040503050406030204" charset="0"/>
                            </a:rPr>
                            <m:t>2</m:t>
                          </m:r>
                        </m:sup>
                      </m:sSubSup>
                      <m:r>
                        <a:rPr lang="en-US" altLang="zh-CN" sz="2800" i="1" dirty="0" smtClean="0">
                          <a:latin typeface="Cambria Math" panose="02040503050406030204" charset="0"/>
                          <a:cs typeface="Cambria Math" panose="02040503050406030204" charset="0"/>
                        </a:rPr>
                        <m:t>−</m:t>
                      </m:r>
                      <m:sSubSup>
                        <m:sSubSupPr>
                          <m:ctrlPr>
                            <a:rPr lang="en-US" altLang="zh-CN" sz="2800" i="1" dirty="0" smtClean="0">
                              <a:latin typeface="Cambria Math" panose="02040503050406030204" charset="0"/>
                              <a:cs typeface="Cambria Math" panose="02040503050406030204" charset="0"/>
                            </a:rPr>
                          </m:ctrlPr>
                        </m:sSubSupPr>
                        <m:e>
                          <m:r>
                            <a:rPr lang="en-US" altLang="zh-CN" sz="2800" i="1" dirty="0" smtClean="0">
                              <a:latin typeface="Cambria Math" panose="02040503050406030204" charset="0"/>
                              <a:cs typeface="Cambria Math" panose="02040503050406030204" charset="0"/>
                            </a:rPr>
                            <m:t>𝑑𝑖𝑠𝑡</m:t>
                          </m:r>
                        </m:e>
                        <m:sub>
                          <m:r>
                            <a:rPr lang="en-US" altLang="zh-CN" sz="2800" i="1" dirty="0" smtClean="0">
                              <a:latin typeface="Cambria Math" panose="02040503050406030204" charset="0"/>
                              <a:cs typeface="Cambria Math" panose="02040503050406030204" charset="0"/>
                            </a:rPr>
                            <m:t>.</m:t>
                          </m:r>
                          <m:r>
                            <a:rPr lang="en-US" altLang="zh-CN" sz="2800" i="1" dirty="0" smtClean="0">
                              <a:latin typeface="Cambria Math" panose="02040503050406030204" charset="0"/>
                              <a:cs typeface="Cambria Math" panose="02040503050406030204" charset="0"/>
                            </a:rPr>
                            <m:t>𝑗</m:t>
                          </m:r>
                        </m:sub>
                        <m:sup>
                          <m:r>
                            <a:rPr lang="en-US" altLang="zh-CN" sz="2800" i="1" dirty="0" smtClean="0">
                              <a:latin typeface="Cambria Math" panose="02040503050406030204" charset="0"/>
                              <a:cs typeface="Cambria Math" panose="02040503050406030204" charset="0"/>
                            </a:rPr>
                            <m:t>2</m:t>
                          </m:r>
                        </m:sup>
                      </m:sSubSup>
                      <m:r>
                        <a:rPr lang="en-US" altLang="zh-CN" sz="2800" i="1" dirty="0" smtClean="0">
                          <a:latin typeface="Cambria Math" panose="02040503050406030204" charset="0"/>
                          <a:cs typeface="Cambria Math" panose="02040503050406030204" charset="0"/>
                        </a:rPr>
                        <m:t>+</m:t>
                      </m:r>
                      <m:sSubSup>
                        <m:sSubSupPr>
                          <m:ctrlPr>
                            <a:rPr lang="en-US" altLang="zh-CN" sz="2800" i="1" dirty="0" smtClean="0">
                              <a:latin typeface="Cambria Math" panose="02040503050406030204" charset="0"/>
                              <a:cs typeface="Cambria Math" panose="02040503050406030204" charset="0"/>
                            </a:rPr>
                          </m:ctrlPr>
                        </m:sSubSupPr>
                        <m:e>
                          <m:r>
                            <a:rPr lang="en-US" altLang="zh-CN" sz="2800" i="1" dirty="0" smtClean="0">
                              <a:latin typeface="Cambria Math" panose="02040503050406030204" charset="0"/>
                              <a:cs typeface="Cambria Math" panose="02040503050406030204" charset="0"/>
                            </a:rPr>
                            <m:t>𝑑𝑖𝑠𝑡</m:t>
                          </m:r>
                        </m:e>
                        <m:sub>
                          <m:r>
                            <a:rPr lang="en-US" altLang="zh-CN" sz="2800" i="1" dirty="0" smtClean="0">
                              <a:latin typeface="Cambria Math" panose="02040503050406030204" charset="0"/>
                              <a:cs typeface="Cambria Math" panose="02040503050406030204" charset="0"/>
                            </a:rPr>
                            <m:t>..</m:t>
                          </m:r>
                        </m:sub>
                        <m:sup>
                          <m:r>
                            <a:rPr lang="en-US" altLang="zh-CN" sz="2800" i="1" dirty="0" smtClean="0">
                              <a:latin typeface="Cambria Math" panose="02040503050406030204" charset="0"/>
                              <a:cs typeface="Cambria Math" panose="02040503050406030204" charset="0"/>
                            </a:rPr>
                            <m:t>2</m:t>
                          </m:r>
                        </m:sup>
                      </m:sSubSup>
                      <m:r>
                        <a:rPr lang="en-US" altLang="zh-CN" sz="2800" i="1" dirty="0" smtClean="0">
                          <a:latin typeface="Cambria Math" panose="02040503050406030204" charset="0"/>
                          <a:cs typeface="Cambria Math" panose="02040503050406030204" charset="0"/>
                        </a:rPr>
                        <m:t>)</m:t>
                      </m:r>
                    </m:oMath>
                  </m:oMathPara>
                </a14:m>
                <a:endParaRPr lang="en-US" altLang="zh-CN" sz="2800" dirty="0" smtClean="0"/>
              </a:p>
              <a:p>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endParaRPr lang="en-US" altLang="zh-CN" sz="2400" dirty="0">
                  <a:latin typeface="宋体" panose="02010600030101010101" pitchFamily="2" charset="-122"/>
                  <a:ea typeface="宋体" panose="02010600030101010101" pitchFamily="2" charset="-122"/>
                </a:endParaRPr>
              </a:p>
            </p:txBody>
          </p:sp>
        </mc:Choice>
        <mc:Fallback>
          <p:sp>
            <p:nvSpPr>
              <p:cNvPr id="3" name="副标题 2"/>
              <p:cNvSpPr txBox="1">
                <a:spLocks noRot="1" noChangeAspect="1" noMove="1" noResize="1" noEditPoints="1" noAdjustHandles="1" noChangeArrowheads="1" noChangeShapeType="1" noTextEdit="1"/>
              </p:cNvSpPr>
              <p:nvPr/>
            </p:nvSpPr>
            <p:spPr>
              <a:xfrm>
                <a:off x="262255" y="981075"/>
                <a:ext cx="8619490" cy="561594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rPr>
              <a:t>多维缩放</a:t>
            </a:r>
            <a:endParaRPr lang="zh-CN"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262255" y="1339850"/>
                <a:ext cx="8619490" cy="523049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zh-CN" altLang="en-US" sz="2100" dirty="0" smtClean="0">
                    <a:sym typeface="+mn-ea"/>
                  </a:rPr>
                  <a:t>对矩阵</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𝑩</m:t>
                    </m:r>
                  </m:oMath>
                </a14:m>
                <a:r>
                  <a:rPr lang="zh-CN" altLang="en-US" sz="2100" dirty="0" smtClean="0">
                    <a:sym typeface="+mn-ea"/>
                  </a:rPr>
                  <a:t>做特征值分解</a:t>
                </a:r>
                <a:r>
                  <a:rPr lang="en-US" altLang="zh-CN" sz="2100" dirty="0" smtClean="0">
                    <a:sym typeface="+mn-ea"/>
                  </a:rPr>
                  <a:t>(</a:t>
                </a:r>
                <a:r>
                  <a:rPr lang="en-US" altLang="zh-CN" sz="2100" dirty="0" smtClean="0">
                    <a:latin typeface="Times New Roman" panose="02020603050405020304" charset="0"/>
                    <a:cs typeface="Times New Roman" panose="02020603050405020304" charset="0"/>
                    <a:sym typeface="+mn-ea"/>
                  </a:rPr>
                  <a:t>eigenvalue</a:t>
                </a:r>
                <a:r>
                  <a:rPr lang="zh-CN" altLang="en-US" sz="2100" dirty="0" smtClean="0">
                    <a:latin typeface="Times New Roman" panose="02020603050405020304" charset="0"/>
                    <a:cs typeface="Times New Roman" panose="02020603050405020304" charset="0"/>
                    <a:sym typeface="+mn-ea"/>
                  </a:rPr>
                  <a:t> </a:t>
                </a:r>
                <a:r>
                  <a:rPr lang="en-US" altLang="zh-CN" sz="2100" dirty="0" smtClean="0">
                    <a:latin typeface="Times New Roman" panose="02020603050405020304" charset="0"/>
                    <a:cs typeface="Times New Roman" panose="02020603050405020304" charset="0"/>
                    <a:sym typeface="+mn-ea"/>
                  </a:rPr>
                  <a:t>decomposition</a:t>
                </a:r>
                <a:r>
                  <a:rPr lang="en-US" altLang="zh-CN" sz="2100" dirty="0" smtClean="0">
                    <a:sym typeface="+mn-ea"/>
                  </a:rPr>
                  <a:t>) </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𝑩</m:t>
                    </m:r>
                    <m:r>
                      <a:rPr lang="en-US" altLang="zh-CN" sz="2100" b="1" i="1" dirty="0" smtClean="0">
                        <a:latin typeface="Cambria Math" panose="02040503050406030204" charset="0"/>
                        <a:cs typeface="Cambria Math" panose="02040503050406030204" charset="0"/>
                        <a:sym typeface="+mn-ea"/>
                      </a:rPr>
                      <m:t> =</m:t>
                    </m:r>
                    <m:r>
                      <a:rPr lang="en-US" altLang="zh-CN" sz="2100" b="1" i="1" dirty="0" smtClean="0">
                        <a:latin typeface="Cambria Math" panose="02040503050406030204" charset="0"/>
                        <a:ea typeface="MS Mincho" charset="0"/>
                        <a:cs typeface="Cambria Math" panose="02040503050406030204" charset="0"/>
                        <a:sym typeface="+mn-ea"/>
                      </a:rPr>
                      <m:t>𝑽</m:t>
                    </m:r>
                    <m:r>
                      <a:rPr lang="en-US" altLang="zh-CN" sz="2100" b="1" i="1" dirty="0" smtClean="0">
                        <a:latin typeface="微软雅黑" panose="020B0503020204020204" charset="-122"/>
                        <a:ea typeface="微软雅黑" panose="020B0503020204020204" charset="-122"/>
                        <a:cs typeface="Cambria Math" panose="02040503050406030204" charset="0"/>
                        <a:sym typeface="+mn-ea"/>
                      </a:rPr>
                      <m:t>∧</m:t>
                    </m:r>
                    <m:r>
                      <a:rPr lang="en-US" altLang="zh-CN" sz="2100" b="1" i="1" dirty="0" smtClean="0">
                        <a:latin typeface="Cambria Math" panose="02040503050406030204" charset="0"/>
                        <a:ea typeface="MS Mincho" charset="0"/>
                        <a:cs typeface="Cambria Math" panose="02040503050406030204" charset="0"/>
                        <a:sym typeface="+mn-ea"/>
                      </a:rPr>
                      <m:t>𝑽</m:t>
                    </m:r>
                    <m:r>
                      <a:rPr lang="en-US" altLang="zh-CN" sz="2100" i="1" baseline="30000" dirty="0" smtClean="0">
                        <a:latin typeface="Cambria Math" panose="02040503050406030204" charset="0"/>
                        <a:cs typeface="Cambria Math" panose="02040503050406030204" charset="0"/>
                        <a:sym typeface="+mn-ea"/>
                      </a:rPr>
                      <m:t>𝑇</m:t>
                    </m:r>
                  </m:oMath>
                </a14:m>
                <a:r>
                  <a:rPr lang="zh-CN" altLang="en-US" sz="2100" dirty="0" smtClean="0">
                    <a:sym typeface="+mn-ea"/>
                  </a:rPr>
                  <a:t>，其中</a:t>
                </a:r>
                <a14:m>
                  <m:oMath xmlns:m="http://schemas.openxmlformats.org/officeDocument/2006/math">
                    <m:r>
                      <a:rPr lang="en-US" altLang="zh-CN" sz="2100" b="1" dirty="0" smtClean="0">
                        <a:latin typeface="微软雅黑" panose="020B0503020204020204" charset="-122"/>
                        <a:ea typeface="微软雅黑" panose="020B0503020204020204" charset="-122"/>
                        <a:cs typeface="Cambria Math" panose="02040503050406030204" charset="0"/>
                        <a:sym typeface="+mn-ea"/>
                      </a:rPr>
                      <m:t>∧=</m:t>
                    </m:r>
                    <m:r>
                      <m:rPr>
                        <m:sty m:val="p"/>
                      </m:rPr>
                      <a:rPr lang="en-US" altLang="zh-CN" sz="2100" dirty="0" smtClean="0">
                        <a:latin typeface="Cambria Math" panose="02040503050406030204" charset="0"/>
                        <a:ea typeface="微软雅黑" panose="020B0503020204020204" charset="-122"/>
                        <a:cs typeface="Cambria Math" panose="02040503050406030204" charset="0"/>
                        <a:sym typeface="+mn-ea"/>
                      </a:rPr>
                      <m:t>diag</m:t>
                    </m:r>
                    <m:r>
                      <a:rPr lang="en-US" altLang="zh-CN" sz="2100" b="1"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1</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2</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𝑑</m:t>
                        </m:r>
                      </m:sub>
                    </m:sSub>
                    <m:r>
                      <a:rPr lang="en-US" altLang="zh-CN" sz="2100" b="1" dirty="0" smtClean="0">
                        <a:latin typeface="微软雅黑" panose="020B0503020204020204" charset="-122"/>
                        <a:ea typeface="微软雅黑" panose="020B0503020204020204" charset="-122"/>
                        <a:cs typeface="Cambria Math" panose="02040503050406030204" charset="0"/>
                        <a:sym typeface="+mn-ea"/>
                      </a:rPr>
                      <m:t>)</m:t>
                    </m:r>
                  </m:oMath>
                </a14:m>
                <a:r>
                  <a:rPr lang="zh-CN" altLang="en-US" sz="2100" dirty="0" smtClean="0">
                    <a:sym typeface="+mn-ea"/>
                  </a:rPr>
                  <a:t>为特征值构成的对角矩阵，</a:t>
                </a:r>
                <a:r>
                  <a:rPr lang="en-US" altLang="zh-CN" sz="2100" dirty="0" smtClean="0">
                    <a:latin typeface="Cambria Math" panose="02040503050406030204" charset="0"/>
                    <a:ea typeface="微软雅黑" panose="020B0503020204020204" charset="-122"/>
                    <a:cs typeface="Cambria Math" panose="02040503050406030204" charset="0"/>
                    <a:sym typeface="+mn-ea"/>
                  </a:rPr>
                  <a:t> </a:t>
                </a:r>
                <a14:m>
                  <m:oMath xmlns:m="http://schemas.openxmlformats.org/officeDocument/2006/math">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1</m:t>
                        </m:r>
                      </m:sub>
                    </m:sSub>
                    <m:r>
                      <a:rPr lang="en-US" altLang="zh-CN" sz="2100" i="1" dirty="0" smtClean="0">
                        <a:latin typeface="Cambria Math" panose="02040503050406030204" charset="0"/>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2</m:t>
                        </m:r>
                      </m:sub>
                    </m:sSub>
                    <m:r>
                      <a:rPr lang="en-US" altLang="zh-CN" sz="2100" i="1" dirty="0" smtClean="0">
                        <a:latin typeface="Cambria Math" panose="02040503050406030204" charset="0"/>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𝑑</m:t>
                        </m:r>
                      </m:sub>
                    </m:sSub>
                    <m:r>
                      <a:rPr lang="zh-CN" altLang="en-US" sz="2100" dirty="0" smtClean="0">
                        <a:latin typeface="Cambria Math" panose="02040503050406030204" charset="0"/>
                        <a:sym typeface="+mn-ea"/>
                      </a:rPr>
                      <m:t>为特征向量</m:t>
                    </m:r>
                  </m:oMath>
                </a14:m>
                <a:endParaRPr lang="zh-CN" altLang="en-US" sz="2100" dirty="0" smtClean="0">
                  <a:latin typeface="Cambria Math" panose="02040503050406030204" charset="0"/>
                  <a:sym typeface="+mn-ea"/>
                </a:endParaRPr>
              </a:p>
              <a:p>
                <a:pPr lvl="1"/>
                <a:r>
                  <a:rPr lang="zh-CN" altLang="en-US" sz="2100" dirty="0" smtClean="0">
                    <a:sym typeface="+mn-ea"/>
                  </a:rPr>
                  <a:t>假定其中有</a:t>
                </a:r>
                <a14:m>
                  <m:oMath xmlns:m="http://schemas.openxmlformats.org/officeDocument/2006/math">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𝑑</m:t>
                        </m:r>
                      </m:e>
                      <m:sup>
                        <m:r>
                          <a:rPr lang="en-US" altLang="zh-CN" sz="2100" i="1" dirty="0" smtClean="0">
                            <a:latin typeface="Cambria Math" panose="02040503050406030204" charset="0"/>
                            <a:cs typeface="Cambria Math" panose="02040503050406030204" charset="0"/>
                            <a:sym typeface="+mn-ea"/>
                          </a:rPr>
                          <m:t>∗</m:t>
                        </m:r>
                      </m:sup>
                    </m:sSup>
                  </m:oMath>
                </a14:m>
                <a:r>
                  <a:rPr lang="zh-CN" altLang="en-US" sz="2100" dirty="0" smtClean="0">
                    <a:sym typeface="+mn-ea"/>
                  </a:rPr>
                  <a:t>个非零特征值，它们构成对角矩阵</a:t>
                </a:r>
                <a14:m>
                  <m:oMath xmlns:m="http://schemas.openxmlformats.org/officeDocument/2006/math">
                    <m:sSub>
                      <m:sSubPr>
                        <m:ctrlPr>
                          <a:rPr lang="zh-CN" altLang="en-US" sz="2100" i="1" dirty="0" smtClean="0">
                            <a:latin typeface="Cambria Math" panose="02040503050406030204" charset="0"/>
                            <a:cs typeface="Cambria Math" panose="02040503050406030204" charset="0"/>
                            <a:sym typeface="+mn-ea"/>
                          </a:rPr>
                        </m:ctrlPr>
                      </m:sSubPr>
                      <m:e>
                        <m:r>
                          <a:rPr lang="en-US" altLang="zh-CN" sz="2100" b="1" dirty="0" smtClean="0">
                            <a:latin typeface="微软雅黑" panose="020B0503020204020204" charset="-122"/>
                            <a:ea typeface="微软雅黑" panose="020B0503020204020204" charset="-122"/>
                            <a:cs typeface="Cambria Math" panose="02040503050406030204" charset="0"/>
                            <a:sym typeface="+mn-ea"/>
                          </a:rPr>
                          <m:t>∧</m:t>
                        </m:r>
                      </m:e>
                      <m:sub>
                        <m:r>
                          <a:rPr lang="en-US" altLang="zh-CN" sz="2100" i="1" dirty="0" smtClean="0">
                            <a:latin typeface="Cambria Math" panose="02040503050406030204" charset="0"/>
                            <a:cs typeface="Cambria Math" panose="02040503050406030204" charset="0"/>
                            <a:sym typeface="+mn-ea"/>
                          </a:rPr>
                          <m:t>∗</m:t>
                        </m:r>
                      </m:sub>
                    </m:sSub>
                    <m:r>
                      <a:rPr lang="en-US" altLang="zh-CN" sz="2100" b="1" dirty="0" smtClean="0">
                        <a:latin typeface="微软雅黑" panose="020B0503020204020204" charset="-122"/>
                        <a:ea typeface="微软雅黑" panose="020B0503020204020204" charset="-122"/>
                        <a:cs typeface="Cambria Math" panose="02040503050406030204" charset="0"/>
                        <a:sym typeface="+mn-ea"/>
                      </a:rPr>
                      <m:t>=</m:t>
                    </m:r>
                    <m:r>
                      <m:rPr>
                        <m:sty m:val="p"/>
                      </m:rPr>
                      <a:rPr lang="en-US" altLang="zh-CN" sz="2100" dirty="0" smtClean="0">
                        <a:latin typeface="Cambria Math" panose="02040503050406030204" charset="0"/>
                        <a:ea typeface="微软雅黑" panose="020B0503020204020204" charset="-122"/>
                        <a:cs typeface="Cambria Math" panose="02040503050406030204" charset="0"/>
                        <a:sym typeface="+mn-ea"/>
                      </a:rPr>
                      <m:t>diag</m:t>
                    </m:r>
                    <m:r>
                      <a:rPr lang="en-US" altLang="zh-CN" sz="2100" b="1"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1</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2</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sSup>
                          <m:sSup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pPr>
                          <m:e>
                            <m:r>
                              <a:rPr lang="en-US" altLang="zh-CN" sz="2100" i="1" dirty="0" smtClean="0">
                                <a:latin typeface="Cambria Math" panose="02040503050406030204" charset="0"/>
                                <a:ea typeface="微软雅黑" panose="020B0503020204020204" charset="-122"/>
                                <a:cs typeface="Cambria Math" panose="02040503050406030204" charset="0"/>
                                <a:sym typeface="+mn-ea"/>
                              </a:rPr>
                              <m:t>𝑑</m:t>
                            </m:r>
                          </m:e>
                          <m:sup>
                            <m:r>
                              <a:rPr lang="en-US" altLang="zh-CN" sz="2100" i="1" dirty="0" smtClean="0">
                                <a:latin typeface="Cambria Math" panose="02040503050406030204" charset="0"/>
                                <a:ea typeface="微软雅黑" panose="020B0503020204020204" charset="-122"/>
                                <a:cs typeface="Cambria Math" panose="02040503050406030204" charset="0"/>
                                <a:sym typeface="+mn-ea"/>
                              </a:rPr>
                              <m:t>∗</m:t>
                            </m:r>
                          </m:sup>
                        </m:sSup>
                      </m:sub>
                    </m:sSub>
                    <m:r>
                      <a:rPr lang="en-US" altLang="zh-CN" sz="2100" b="1" dirty="0" smtClean="0">
                        <a:latin typeface="微软雅黑" panose="020B0503020204020204" charset="-122"/>
                        <a:ea typeface="微软雅黑" panose="020B0503020204020204" charset="-122"/>
                        <a:cs typeface="Cambria Math" panose="02040503050406030204" charset="0"/>
                        <a:sym typeface="+mn-ea"/>
                      </a:rPr>
                      <m:t>)</m:t>
                    </m:r>
                  </m:oMath>
                </a14:m>
                <a:r>
                  <a:rPr lang="zh-CN" altLang="en-US" sz="2100" dirty="0" smtClean="0">
                    <a:sym typeface="+mn-ea"/>
                  </a:rPr>
                  <a:t>为特征向量矩阵。令</a:t>
                </a:r>
                <a14:m>
                  <m:oMath xmlns:m="http://schemas.openxmlformats.org/officeDocument/2006/math">
                    <m:sSub>
                      <m:sSubPr>
                        <m:ctrlPr>
                          <a:rPr lang="en-US" altLang="zh-CN" sz="2100" i="1" dirty="0" smtClean="0">
                            <a:latin typeface="Cambria Math" panose="02040503050406030204" charset="0"/>
                            <a:cs typeface="Cambria Math" panose="02040503050406030204" charset="0"/>
                            <a:sym typeface="+mn-ea"/>
                          </a:rPr>
                        </m:ctrlPr>
                      </m:sSubPr>
                      <m:e>
                        <m:r>
                          <a:rPr lang="en-US" altLang="zh-CN" sz="2100" b="1" i="1" dirty="0" smtClean="0">
                            <a:latin typeface="Cambria Math" panose="02040503050406030204" charset="0"/>
                            <a:cs typeface="Cambria Math" panose="02040503050406030204" charset="0"/>
                            <a:sym typeface="+mn-ea"/>
                          </a:rPr>
                          <m:t>𝑽</m:t>
                        </m:r>
                      </m:e>
                      <m:sub>
                        <m:r>
                          <a:rPr lang="en-US" altLang="zh-CN" sz="2100" i="1" dirty="0" smtClean="0">
                            <a:latin typeface="Cambria Math" panose="02040503050406030204" charset="0"/>
                            <a:cs typeface="Cambria Math" panose="02040503050406030204" charset="0"/>
                            <a:sym typeface="+mn-ea"/>
                          </a:rPr>
                          <m:t>∗</m:t>
                        </m:r>
                      </m:sub>
                    </m:sSub>
                  </m:oMath>
                </a14:m>
                <a:r>
                  <a:rPr lang="zh-CN" altLang="en-US" sz="2100" dirty="0" smtClean="0">
                    <a:sym typeface="+mn-ea"/>
                  </a:rPr>
                  <a:t>表示相应的特征矩阵，则</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𝒁</m:t>
                    </m:r>
                  </m:oMath>
                </a14:m>
                <a:r>
                  <a:rPr lang="zh-CN" altLang="en-US" sz="2100" dirty="0" smtClean="0">
                    <a:sym typeface="+mn-ea"/>
                  </a:rPr>
                  <a:t>可表达为 </a:t>
                </a:r>
                <a:r>
                  <a:rPr lang="en-US" altLang="zh-CN" sz="2100" dirty="0" smtClean="0">
                    <a:sym typeface="+mn-ea"/>
                  </a:rPr>
                  <a:t>                 </a:t>
                </a:r>
                <a:endParaRPr lang="en-US" altLang="zh-CN" sz="2100" dirty="0" smtClean="0">
                  <a:sym typeface="+mn-ea"/>
                </a:endParaRPr>
              </a:p>
              <a:p>
                <a:pPr marL="0" indent="0">
                  <a:buNone/>
                </a:pPr>
                <a:r>
                  <a:rPr lang="en-US" altLang="zh-CN" sz="2100" dirty="0" smtClean="0">
                    <a:sym typeface="+mn-ea"/>
                  </a:rPr>
                  <a:t>                                      </a:t>
                </a:r>
                <a:r>
                  <a:rPr lang="en-US" altLang="zh-CN" sz="2100" b="1" dirty="0" smtClean="0">
                    <a:sym typeface="+mn-ea"/>
                  </a:rPr>
                  <a:t> </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𝒁</m:t>
                    </m:r>
                    <m:r>
                      <a:rPr lang="en-US" altLang="zh-CN" sz="2100" i="1" dirty="0" smtClean="0">
                        <a:latin typeface="Cambria Math" panose="02040503050406030204" charset="0"/>
                        <a:cs typeface="Cambria Math" panose="02040503050406030204" charset="0"/>
                        <a:sym typeface="+mn-ea"/>
                      </a:rPr>
                      <m:t>=</m:t>
                    </m:r>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b="1" dirty="0" smtClean="0">
                            <a:latin typeface="微软雅黑" panose="020B0503020204020204" charset="-122"/>
                            <a:ea typeface="微软雅黑" panose="020B0503020204020204" charset="-122"/>
                            <a:cs typeface="Cambria Math" panose="02040503050406030204" charset="0"/>
                            <a:sym typeface="+mn-ea"/>
                          </a:rPr>
                          <m:t>∧</m:t>
                        </m:r>
                      </m:e>
                      <m:sub>
                        <m:r>
                          <a:rPr lang="en-US" altLang="zh-CN" sz="2100" i="1" dirty="0" smtClean="0">
                            <a:latin typeface="Cambria Math" panose="02040503050406030204" charset="0"/>
                            <a:cs typeface="Cambria Math" panose="02040503050406030204" charset="0"/>
                            <a:sym typeface="+mn-ea"/>
                          </a:rPr>
                          <m:t>∗</m:t>
                        </m:r>
                      </m:sub>
                      <m:sup>
                        <m:r>
                          <a:rPr lang="en-US" altLang="zh-CN" sz="2100" i="1" dirty="0" smtClean="0">
                            <a:latin typeface="Cambria Math" panose="02040503050406030204" charset="0"/>
                            <a:cs typeface="Cambria Math" panose="02040503050406030204" charset="0"/>
                            <a:sym typeface="+mn-ea"/>
                          </a:rPr>
                          <m:t>1</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2</m:t>
                        </m:r>
                      </m:sup>
                    </m:sSubSup>
                    <m:sSubSup>
                      <m:sSubSupPr>
                        <m:ctrlPr>
                          <a:rPr lang="en-US" altLang="zh-CN" sz="2100" i="1" dirty="0" smtClean="0">
                            <a:latin typeface="Cambria Math" panose="02040503050406030204" charset="0"/>
                            <a:cs typeface="Cambria Math" panose="02040503050406030204" charset="0"/>
                            <a:sym typeface="+mn-ea"/>
                          </a:rPr>
                        </m:ctrlPr>
                      </m:sSubSupPr>
                      <m:e>
                        <m:r>
                          <a:rPr lang="en-US" altLang="zh-CN" sz="2100" b="1" i="1" dirty="0" smtClean="0">
                            <a:latin typeface="Cambria Math" panose="02040503050406030204" charset="0"/>
                            <a:cs typeface="Cambria Math" panose="02040503050406030204" charset="0"/>
                            <a:sym typeface="+mn-ea"/>
                          </a:rPr>
                          <m:t>𝑽</m:t>
                        </m:r>
                      </m:e>
                      <m:sub>
                        <m:r>
                          <a:rPr lang="en-US" altLang="zh-CN" sz="2100" i="1" dirty="0" smtClean="0">
                            <a:latin typeface="Cambria Math" panose="02040503050406030204" charset="0"/>
                            <a:cs typeface="Cambria Math" panose="02040503050406030204" charset="0"/>
                            <a:sym typeface="+mn-ea"/>
                          </a:rPr>
                          <m:t>∗</m:t>
                        </m:r>
                      </m:sub>
                      <m:sup>
                        <m:r>
                          <a:rPr lang="en-US" altLang="zh-CN" sz="2100" i="1" dirty="0" smtClean="0">
                            <a:latin typeface="Cambria Math" panose="02040503050406030204" charset="0"/>
                            <a:cs typeface="Cambria Math" panose="02040503050406030204" charset="0"/>
                            <a:sym typeface="+mn-ea"/>
                          </a:rPr>
                          <m:t>𝑇</m:t>
                        </m:r>
                      </m:sup>
                    </m:sSubSup>
                    <m:r>
                      <a:rPr lang="en-US" altLang="zh-CN" sz="2100" i="1" dirty="0" smtClean="0">
                        <a:latin typeface="Cambria Math" panose="02040503050406030204" charset="0"/>
                        <a:cs typeface="Cambria Math" panose="02040503050406030204" charset="0"/>
                        <a:sym typeface="+mn-ea"/>
                      </a:rPr>
                      <m:t>∈</m:t>
                    </m:r>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𝑅</m:t>
                        </m:r>
                      </m:e>
                      <m:sup>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𝑑</m:t>
                            </m:r>
                          </m:e>
                          <m:sup>
                            <m:r>
                              <a:rPr lang="en-US" altLang="zh-CN" sz="2100" i="1" dirty="0" smtClean="0">
                                <a:latin typeface="Cambria Math" panose="02040503050406030204" charset="0"/>
                                <a:cs typeface="Cambria Math" panose="02040503050406030204" charset="0"/>
                                <a:sym typeface="+mn-ea"/>
                              </a:rPr>
                              <m:t>∗</m:t>
                            </m:r>
                          </m:sup>
                        </m:s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𝑚</m:t>
                        </m:r>
                      </m:sup>
                    </m:sSup>
                    <m:r>
                      <a:rPr lang="en-US" altLang="zh-CN" sz="2100" i="1" dirty="0" smtClean="0">
                        <a:latin typeface="Cambria Math" panose="02040503050406030204" charset="0"/>
                        <a:cs typeface="Cambria Math" panose="02040503050406030204" charset="0"/>
                        <a:sym typeface="+mn-ea"/>
                      </a:rPr>
                      <m:t>。</m:t>
                    </m:r>
                  </m:oMath>
                </a14:m>
                <a:endParaRPr lang="en-US" altLang="zh-CN" sz="2400" i="1" dirty="0" smtClean="0">
                  <a:latin typeface="Cambria Math" panose="02040503050406030204" charset="0"/>
                  <a:cs typeface="Cambria Math" panose="02040503050406030204" charset="0"/>
                  <a:sym typeface="+mn-ea"/>
                </a:endParaRPr>
              </a:p>
              <a:p>
                <a:pPr lvl="1"/>
                <a:r>
                  <a:rPr lang="zh-CN" altLang="en-US" sz="2100" dirty="0" smtClean="0">
                    <a:sym typeface="+mn-ea"/>
                  </a:rPr>
                  <a:t>在现实应用中为了有效降维，往往仅需降维后的距离与原始空间中的距离尽可能接近，而不必严格相等。此时可取</a:t>
                </a:r>
                <a14:m>
                  <m:oMath xmlns:m="http://schemas.openxmlformats.org/officeDocument/2006/math">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𝑑</m:t>
                        </m:r>
                      </m:e>
                      <m:sup>
                        <m:r>
                          <a:rPr lang="en-US" altLang="zh-CN" sz="2100" i="1" dirty="0" smtClean="0">
                            <a:latin typeface="Cambria Math" panose="02040503050406030204" charset="0"/>
                            <a:cs typeface="Cambria Math" panose="02040503050406030204" charset="0"/>
                            <a:sym typeface="+mn-ea"/>
                          </a:rPr>
                          <m:t>’</m:t>
                        </m:r>
                      </m:sup>
                    </m:s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𝑑</m:t>
                    </m:r>
                  </m:oMath>
                </a14:m>
                <a:r>
                  <a:rPr lang="zh-CN" altLang="en-US" sz="2100" dirty="0" smtClean="0">
                    <a:sym typeface="+mn-ea"/>
                  </a:rPr>
                  <a:t>个最大特征值构成对角矩阵</a:t>
                </a:r>
                <a14:m>
                  <m:oMath xmlns:m="http://schemas.openxmlformats.org/officeDocument/2006/math">
                    <m:acc>
                      <m:accPr>
                        <m:chr m:val="̃"/>
                        <m:ctrlPr>
                          <a:rPr lang="zh-CN" altLang="en-US" sz="2100" i="1" dirty="0" smtClean="0">
                            <a:latin typeface="Cambria Math" panose="02040503050406030204" charset="0"/>
                            <a:cs typeface="Cambria Math" panose="02040503050406030204" charset="0"/>
                            <a:sym typeface="+mn-ea"/>
                          </a:rPr>
                        </m:ctrlPr>
                      </m:accPr>
                      <m:e>
                        <m:r>
                          <a:rPr lang="en-US" altLang="zh-CN" sz="2100" b="1" dirty="0" smtClean="0">
                            <a:latin typeface="微软雅黑" panose="020B0503020204020204" charset="-122"/>
                            <a:ea typeface="微软雅黑" panose="020B0503020204020204" charset="-122"/>
                            <a:cs typeface="Cambria Math" panose="02040503050406030204" charset="0"/>
                            <a:sym typeface="+mn-ea"/>
                          </a:rPr>
                          <m:t>∧</m:t>
                        </m:r>
                      </m:e>
                    </m:acc>
                    <m:r>
                      <a:rPr lang="en-US" altLang="zh-CN" sz="2100" b="1" dirty="0" smtClean="0">
                        <a:latin typeface="微软雅黑" panose="020B0503020204020204" charset="-122"/>
                        <a:ea typeface="微软雅黑" panose="020B0503020204020204" charset="-122"/>
                        <a:cs typeface="Cambria Math" panose="02040503050406030204" charset="0"/>
                        <a:sym typeface="+mn-ea"/>
                      </a:rPr>
                      <m:t>=</m:t>
                    </m:r>
                    <m:r>
                      <m:rPr>
                        <m:sty m:val="p"/>
                      </m:rPr>
                      <a:rPr lang="en-US" altLang="zh-CN" sz="2100" dirty="0" smtClean="0">
                        <a:latin typeface="Cambria Math" panose="02040503050406030204" charset="0"/>
                        <a:ea typeface="微软雅黑" panose="020B0503020204020204" charset="-122"/>
                        <a:cs typeface="Cambria Math" panose="02040503050406030204" charset="0"/>
                        <a:sym typeface="+mn-ea"/>
                      </a:rPr>
                      <m:t>diag</m:t>
                    </m:r>
                    <m:r>
                      <a:rPr lang="en-US" altLang="zh-CN" sz="2100" b="1"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1</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r>
                          <a:rPr lang="en-US" altLang="zh-CN" sz="2100" i="1" dirty="0" smtClean="0">
                            <a:latin typeface="Cambria Math" panose="02040503050406030204" charset="0"/>
                            <a:ea typeface="微软雅黑" panose="020B0503020204020204" charset="-122"/>
                            <a:cs typeface="Cambria Math" panose="02040503050406030204" charset="0"/>
                            <a:sym typeface="+mn-ea"/>
                          </a:rPr>
                          <m:t>2</m:t>
                        </m:r>
                      </m:sub>
                    </m:sSub>
                    <m:r>
                      <a:rPr lang="en-US" altLang="zh-CN" sz="2100" dirty="0" smtClean="0">
                        <a:latin typeface="微软雅黑" panose="020B0503020204020204" charset="-122"/>
                        <a:ea typeface="微软雅黑" panose="020B0503020204020204" charset="-122"/>
                        <a:cs typeface="Cambria Math" panose="02040503050406030204" charset="0"/>
                        <a:sym typeface="+mn-ea"/>
                      </a:rPr>
                      <m:t>,...,</m:t>
                    </m:r>
                    <m:sSub>
                      <m:sSub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bPr>
                      <m:e>
                        <m:r>
                          <a:rPr lang="en-US" altLang="zh-CN" sz="2100" i="1" dirty="0" smtClean="0">
                            <a:latin typeface="Cambria Math" panose="02040503050406030204" charset="0"/>
                            <a:ea typeface="微软雅黑" panose="020B0503020204020204" charset="-122"/>
                            <a:cs typeface="Cambria Math" panose="02040503050406030204" charset="0"/>
                            <a:sym typeface="+mn-ea"/>
                          </a:rPr>
                          <m:t>𝜆</m:t>
                        </m:r>
                      </m:e>
                      <m:sub>
                        <m:sSup>
                          <m:sSupPr>
                            <m:ctrlPr>
                              <a:rPr lang="en-US" altLang="zh-CN" sz="2100" i="1" dirty="0" smtClean="0">
                                <a:latin typeface="Cambria Math" panose="02040503050406030204" charset="0"/>
                                <a:ea typeface="微软雅黑" panose="020B0503020204020204" charset="-122"/>
                                <a:cs typeface="Cambria Math" panose="02040503050406030204" charset="0"/>
                                <a:sym typeface="+mn-ea"/>
                              </a:rPr>
                            </m:ctrlPr>
                          </m:sSupPr>
                          <m:e>
                            <m:r>
                              <a:rPr lang="en-US" altLang="zh-CN" sz="2100" i="1" dirty="0" smtClean="0">
                                <a:latin typeface="Cambria Math" panose="02040503050406030204" charset="0"/>
                                <a:ea typeface="微软雅黑" panose="020B0503020204020204" charset="-122"/>
                                <a:cs typeface="Cambria Math" panose="02040503050406030204" charset="0"/>
                                <a:sym typeface="+mn-ea"/>
                              </a:rPr>
                              <m:t>𝑑</m:t>
                            </m:r>
                          </m:e>
                          <m:sup>
                            <m:r>
                              <a:rPr lang="en-US" altLang="zh-CN" sz="2100" i="1" dirty="0" smtClean="0">
                                <a:latin typeface="Cambria Math" panose="02040503050406030204" charset="0"/>
                                <a:ea typeface="微软雅黑" panose="020B0503020204020204" charset="-122"/>
                                <a:cs typeface="Cambria Math" panose="02040503050406030204" charset="0"/>
                                <a:sym typeface="+mn-ea"/>
                              </a:rPr>
                              <m:t>’</m:t>
                            </m:r>
                          </m:sup>
                        </m:sSup>
                      </m:sub>
                    </m:sSub>
                    <m:r>
                      <a:rPr lang="en-US" altLang="zh-CN" sz="2100" b="1" dirty="0" smtClean="0">
                        <a:latin typeface="微软雅黑" panose="020B0503020204020204" charset="-122"/>
                        <a:ea typeface="微软雅黑" panose="020B0503020204020204" charset="-122"/>
                        <a:cs typeface="Cambria Math" panose="02040503050406030204" charset="0"/>
                        <a:sym typeface="+mn-ea"/>
                      </a:rPr>
                      <m:t>)</m:t>
                    </m:r>
                  </m:oMath>
                </a14:m>
                <a:r>
                  <a:rPr lang="zh-CN" altLang="en-US" sz="2100" dirty="0" smtClean="0">
                    <a:sym typeface="+mn-ea"/>
                  </a:rPr>
                  <a:t>，令</a:t>
                </a:r>
                <a14:m>
                  <m:oMath xmlns:m="http://schemas.openxmlformats.org/officeDocument/2006/math">
                    <m:acc>
                      <m:accPr>
                        <m:chr m:val="̃"/>
                        <m:ctrlPr>
                          <a:rPr lang="en-US" altLang="zh-CN" sz="2100" i="1" dirty="0" smtClean="0">
                            <a:latin typeface="Cambria Math" panose="02040503050406030204" charset="0"/>
                            <a:cs typeface="Cambria Math" panose="02040503050406030204" charset="0"/>
                            <a:sym typeface="+mn-ea"/>
                          </a:rPr>
                        </m:ctrlPr>
                      </m:accPr>
                      <m:e>
                        <m:r>
                          <a:rPr lang="en-US" altLang="zh-CN" sz="2100" b="1" i="1" dirty="0" smtClean="0">
                            <a:latin typeface="Cambria Math" panose="02040503050406030204" charset="0"/>
                            <a:cs typeface="Cambria Math" panose="02040503050406030204" charset="0"/>
                            <a:sym typeface="+mn-ea"/>
                          </a:rPr>
                          <m:t>𝑽</m:t>
                        </m:r>
                      </m:e>
                    </m:acc>
                  </m:oMath>
                </a14:m>
                <a:r>
                  <a:rPr lang="zh-CN" altLang="en-US" sz="2100" dirty="0" smtClean="0">
                    <a:sym typeface="+mn-ea"/>
                  </a:rPr>
                  <a:t>表示相应的特征向量矩阵，则</a:t>
                </a:r>
                <a14:m>
                  <m:oMath xmlns:m="http://schemas.openxmlformats.org/officeDocument/2006/math">
                    <m:r>
                      <a:rPr lang="en-US" altLang="zh-CN" sz="2100" b="1" i="1" dirty="0" smtClean="0">
                        <a:latin typeface="Cambria Math" panose="02040503050406030204" charset="0"/>
                        <a:cs typeface="Cambria Math" panose="02040503050406030204" charset="0"/>
                        <a:sym typeface="+mn-ea"/>
                      </a:rPr>
                      <m:t>𝒁</m:t>
                    </m:r>
                  </m:oMath>
                </a14:m>
                <a:r>
                  <a:rPr lang="zh-CN" altLang="en-US" sz="2100" dirty="0" smtClean="0">
                    <a:sym typeface="+mn-ea"/>
                  </a:rPr>
                  <a:t>可表达为：</a:t>
                </a:r>
                <a:endParaRPr lang="zh-CN" altLang="en-US" sz="2100" dirty="0" smtClean="0">
                  <a:sym typeface="+mn-ea"/>
                </a:endParaRPr>
              </a:p>
              <a:p>
                <a:pPr marL="0" indent="0">
                  <a:buNone/>
                </a:pPr>
                <a14:m>
                  <m:oMathPara xmlns:m="http://schemas.openxmlformats.org/officeDocument/2006/math">
                    <m:oMathParaPr>
                      <m:jc m:val="centerGroup"/>
                    </m:oMathParaPr>
                    <m:oMath xmlns:m="http://schemas.openxmlformats.org/officeDocument/2006/math">
                      <m:r>
                        <a:rPr lang="en-US" altLang="zh-CN" sz="2100" b="1" i="1" dirty="0" smtClean="0">
                          <a:latin typeface="Cambria Math" panose="02040503050406030204" charset="0"/>
                          <a:cs typeface="Cambria Math" panose="02040503050406030204" charset="0"/>
                          <a:sym typeface="+mn-ea"/>
                        </a:rPr>
                        <m:t>𝒁</m:t>
                      </m:r>
                      <m:r>
                        <a:rPr lang="en-US" altLang="zh-CN" sz="2100" i="1" dirty="0" smtClean="0">
                          <a:latin typeface="Cambria Math" panose="02040503050406030204" charset="0"/>
                          <a:cs typeface="Cambria Math" panose="02040503050406030204" charset="0"/>
                          <a:sym typeface="+mn-ea"/>
                        </a:rPr>
                        <m:t>=</m:t>
                      </m:r>
                      <m:sSup>
                        <m:sSupPr>
                          <m:ctrlPr>
                            <a:rPr lang="en-US" altLang="zh-CN" sz="2100" i="1" dirty="0" smtClean="0">
                              <a:latin typeface="Cambria Math" panose="02040503050406030204" charset="0"/>
                              <a:cs typeface="Cambria Math" panose="02040503050406030204" charset="0"/>
                              <a:sym typeface="+mn-ea"/>
                            </a:rPr>
                          </m:ctrlPr>
                        </m:sSupPr>
                        <m:e>
                          <m:acc>
                            <m:accPr>
                              <m:chr m:val="̃"/>
                              <m:ctrlPr>
                                <a:rPr lang="en-US" altLang="zh-CN" sz="2100" i="1" dirty="0" smtClean="0">
                                  <a:latin typeface="Cambria Math" panose="02040503050406030204" charset="0"/>
                                  <a:cs typeface="Cambria Math" panose="02040503050406030204" charset="0"/>
                                  <a:sym typeface="+mn-ea"/>
                                </a:rPr>
                              </m:ctrlPr>
                            </m:accPr>
                            <m:e>
                              <m:r>
                                <a:rPr lang="en-US" altLang="zh-CN" sz="2100" b="1" dirty="0" smtClean="0">
                                  <a:latin typeface="微软雅黑" panose="020B0503020204020204" charset="-122"/>
                                  <a:ea typeface="微软雅黑" panose="020B0503020204020204" charset="-122"/>
                                  <a:cs typeface="Cambria Math" panose="02040503050406030204" charset="0"/>
                                  <a:sym typeface="+mn-ea"/>
                                </a:rPr>
                                <m:t>∧</m:t>
                              </m:r>
                            </m:e>
                          </m:acc>
                        </m:e>
                        <m:sup>
                          <m:r>
                            <a:rPr lang="en-US" altLang="zh-CN" sz="2100" i="1" dirty="0" smtClean="0">
                              <a:latin typeface="Cambria Math" panose="02040503050406030204" charset="0"/>
                              <a:cs typeface="Cambria Math" panose="02040503050406030204" charset="0"/>
                              <a:sym typeface="+mn-ea"/>
                            </a:rPr>
                            <m:t>1</m:t>
                          </m:r>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2</m:t>
                          </m:r>
                        </m:sup>
                      </m:sSup>
                      <m:sSup>
                        <m:sSupPr>
                          <m:ctrlPr>
                            <a:rPr lang="en-US" altLang="zh-CN" sz="2100" i="1" dirty="0" smtClean="0">
                              <a:latin typeface="Cambria Math" panose="02040503050406030204" charset="0"/>
                              <a:cs typeface="Cambria Math" panose="02040503050406030204" charset="0"/>
                              <a:sym typeface="+mn-ea"/>
                            </a:rPr>
                          </m:ctrlPr>
                        </m:sSupPr>
                        <m:e>
                          <m:acc>
                            <m:accPr>
                              <m:chr m:val="̃"/>
                              <m:ctrlPr>
                                <a:rPr lang="en-US" altLang="zh-CN" sz="2100" i="1" dirty="0" smtClean="0">
                                  <a:latin typeface="Cambria Math" panose="02040503050406030204" charset="0"/>
                                  <a:cs typeface="Cambria Math" panose="02040503050406030204" charset="0"/>
                                  <a:sym typeface="+mn-ea"/>
                                </a:rPr>
                              </m:ctrlPr>
                            </m:accPr>
                            <m:e>
                              <m:r>
                                <a:rPr lang="en-US" altLang="zh-CN" sz="2100" b="1" i="1" dirty="0" smtClean="0">
                                  <a:latin typeface="Cambria Math" panose="02040503050406030204" charset="0"/>
                                  <a:cs typeface="Cambria Math" panose="02040503050406030204" charset="0"/>
                                  <a:sym typeface="+mn-ea"/>
                                </a:rPr>
                                <m:t>𝑽</m:t>
                              </m:r>
                            </m:e>
                          </m:acc>
                        </m:e>
                        <m:sup>
                          <m:r>
                            <a:rPr lang="en-US" altLang="zh-CN" sz="2100" i="1" dirty="0" smtClean="0">
                              <a:latin typeface="Cambria Math" panose="02040503050406030204" charset="0"/>
                              <a:cs typeface="Cambria Math" panose="02040503050406030204" charset="0"/>
                              <a:sym typeface="+mn-ea"/>
                            </a:rPr>
                            <m:t>𝑇</m:t>
                          </m:r>
                        </m:sup>
                      </m:sSup>
                      <m:r>
                        <a:rPr lang="en-US" altLang="zh-CN" sz="2100" i="1" dirty="0" smtClean="0">
                          <a:latin typeface="Cambria Math" panose="02040503050406030204" charset="0"/>
                          <a:cs typeface="Cambria Math" panose="02040503050406030204" charset="0"/>
                          <a:sym typeface="+mn-ea"/>
                        </a:rPr>
                        <m:t> ∈</m:t>
                      </m:r>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𝑅</m:t>
                          </m:r>
                        </m:e>
                        <m:sup>
                          <m:sSup>
                            <m:sSupPr>
                              <m:ctrlPr>
                                <a:rPr lang="en-US" altLang="zh-CN" sz="2100" i="1" dirty="0" smtClean="0">
                                  <a:latin typeface="Cambria Math" panose="02040503050406030204" charset="0"/>
                                  <a:cs typeface="Cambria Math" panose="02040503050406030204" charset="0"/>
                                  <a:sym typeface="+mn-ea"/>
                                </a:rPr>
                              </m:ctrlPr>
                            </m:sSupPr>
                            <m:e>
                              <m:r>
                                <a:rPr lang="en-US" altLang="zh-CN" sz="2100" i="1" dirty="0" smtClean="0">
                                  <a:latin typeface="Cambria Math" panose="02040503050406030204" charset="0"/>
                                  <a:cs typeface="Cambria Math" panose="02040503050406030204" charset="0"/>
                                  <a:sym typeface="+mn-ea"/>
                                </a:rPr>
                                <m:t>𝑑</m:t>
                              </m:r>
                            </m:e>
                            <m:sup>
                              <m:r>
                                <a:rPr lang="en-US" altLang="zh-CN" sz="2100" i="1" dirty="0" smtClean="0">
                                  <a:latin typeface="Cambria Math" panose="02040503050406030204" charset="0"/>
                                  <a:cs typeface="Cambria Math" panose="02040503050406030204" charset="0"/>
                                  <a:sym typeface="+mn-ea"/>
                                </a:rPr>
                                <m:t>’</m:t>
                              </m:r>
                            </m:sup>
                          </m:sSup>
                          <m:r>
                            <a:rPr lang="en-US" altLang="zh-CN" sz="2100" i="1" dirty="0" smtClean="0">
                              <a:latin typeface="Cambria Math" panose="02040503050406030204" charset="0"/>
                              <a:cs typeface="Cambria Math" panose="02040503050406030204" charset="0"/>
                              <a:sym typeface="+mn-ea"/>
                            </a:rPr>
                            <m:t>×</m:t>
                          </m:r>
                          <m:r>
                            <a:rPr lang="en-US" altLang="zh-CN" sz="2100" i="1" dirty="0" smtClean="0">
                              <a:latin typeface="Cambria Math" panose="02040503050406030204" charset="0"/>
                              <a:cs typeface="Cambria Math" panose="02040503050406030204" charset="0"/>
                              <a:sym typeface="+mn-ea"/>
                            </a:rPr>
                            <m:t>𝑚</m:t>
                          </m:r>
                        </m:sup>
                      </m:sSup>
                    </m:oMath>
                  </m:oMathPara>
                </a14:m>
                <a:endParaRPr lang="en-US" altLang="zh-CN" sz="2100" i="1" dirty="0" smtClean="0">
                  <a:latin typeface="Cambria Math" panose="02040503050406030204" charset="0"/>
                  <a:cs typeface="Cambria Math" panose="02040503050406030204" charset="0"/>
                  <a:sym typeface="+mn-ea"/>
                </a:endParaRPr>
              </a:p>
              <a:p>
                <a:pPr marL="0" indent="0">
                  <a:buNone/>
                </a:pPr>
                <a:endParaRPr lang="zh-CN" altLang="en-US" sz="2400" dirty="0" smtClean="0">
                  <a:sym typeface="+mn-ea"/>
                </a:endParaRPr>
              </a:p>
              <a:p>
                <a:pPr marL="0" indent="0">
                  <a:buNone/>
                </a:pPr>
                <a:endParaRPr lang="zh-CN" altLang="en-US" sz="2400" dirty="0" smtClean="0">
                  <a:sym typeface="+mn-ea"/>
                </a:endParaRPr>
              </a:p>
              <a:p>
                <a:pPr marL="0" indent="0">
                  <a:buNone/>
                </a:pPr>
                <a:r>
                  <a:rPr lang="zh-CN" altLang="en-US" sz="2400" dirty="0" smtClean="0">
                    <a:sym typeface="+mn-ea"/>
                  </a:rPr>
                  <a:t> </a:t>
                </a:r>
                <a:endParaRPr lang="zh-CN" altLang="en-US" sz="2400" dirty="0" smtClean="0"/>
              </a:p>
            </p:txBody>
          </p:sp>
        </mc:Choice>
        <mc:Fallback>
          <p:sp>
            <p:nvSpPr>
              <p:cNvPr id="11" name="副标题 2"/>
              <p:cNvSpPr txBox="1">
                <a:spLocks noRot="1" noChangeAspect="1" noMove="1" noResize="1" noEditPoints="1" noAdjustHandles="1" noChangeArrowheads="1" noChangeShapeType="1" noTextEdit="1"/>
              </p:cNvSpPr>
              <p:nvPr/>
            </p:nvSpPr>
            <p:spPr>
              <a:xfrm>
                <a:off x="262255" y="1339850"/>
                <a:ext cx="8619490" cy="5230495"/>
              </a:xfrm>
              <a:prstGeom prst="rect">
                <a:avLst/>
              </a:prstGeom>
              <a:blipFill rotWithShape="1">
                <a:blip r:embed="rId1"/>
                <a:stretch>
                  <a:fillRect t="-461" b="-6167"/>
                </a:stretch>
              </a:blipFill>
            </p:spPr>
            <p:txBody>
              <a:bodyPr/>
              <a:lstStyle/>
              <a:p>
                <a:r>
                  <a:rPr lang="zh-CN" altLang="en-US">
                    <a:noFill/>
                  </a:rPr>
                  <a:t> </a:t>
                </a:r>
              </a:p>
            </p:txBody>
          </p:sp>
        </mc:Fallback>
      </mc:AlternateContent>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低维嵌入</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多维缩放</a:t>
            </a:r>
            <a:endParaRPr lang="zh-CN" altLang="en-US" sz="2800" b="1" dirty="0" smtClean="0">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rPr>
              <a:t>流形学习</a:t>
            </a:r>
            <a:endParaRPr lang="zh-CN" altLang="en-US" sz="2800" b="1" dirty="0" smtClean="0">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主成分分析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pPr algn="l">
              <a:buClrTx/>
              <a:buSzTx/>
              <a:buFontTx/>
            </a:pPr>
            <a:r>
              <a:rPr lang="zh-CN" b="1" dirty="0" smtClean="0">
                <a:latin typeface="黑体" panose="02010609060101010101" pitchFamily="49" charset="-122"/>
                <a:ea typeface="黑体" panose="02010609060101010101" pitchFamily="49" charset="-122"/>
              </a:rPr>
              <a:t>流形学习</a:t>
            </a:r>
            <a:endParaRPr lang="zh-CN" b="1" dirty="0" smtClean="0">
              <a:latin typeface="黑体" panose="02010609060101010101" pitchFamily="49" charset="-122"/>
              <a:ea typeface="黑体" panose="02010609060101010101" pitchFamily="49" charset="-122"/>
            </a:endParaRPr>
          </a:p>
        </p:txBody>
      </p:sp>
      <p:sp>
        <p:nvSpPr>
          <p:cNvPr id="11" name="副标题 2"/>
          <p:cNvSpPr txBox="1"/>
          <p:nvPr/>
        </p:nvSpPr>
        <p:spPr>
          <a:xfrm>
            <a:off x="179705" y="1124585"/>
            <a:ext cx="8619490" cy="56159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smtClean="0">
                <a:solidFill>
                  <a:srgbClr val="0000FF"/>
                </a:solidFill>
                <a:sym typeface="+mn-ea"/>
              </a:rPr>
              <a:t>流形学习</a:t>
            </a:r>
            <a:r>
              <a:rPr lang="en-US" altLang="zh-CN" sz="2400" dirty="0" smtClean="0">
                <a:solidFill>
                  <a:srgbClr val="0000FF"/>
                </a:solidFill>
                <a:sym typeface="+mn-ea"/>
              </a:rPr>
              <a:t>(</a:t>
            </a:r>
            <a:r>
              <a:rPr lang="en-US" altLang="zh-CN" sz="2400" dirty="0" smtClean="0">
                <a:solidFill>
                  <a:srgbClr val="0000FF"/>
                </a:solidFill>
                <a:latin typeface="Times New Roman" panose="02020603050405020304" charset="0"/>
                <a:cs typeface="Times New Roman" panose="02020603050405020304" charset="0"/>
                <a:sym typeface="+mn-ea"/>
              </a:rPr>
              <a:t>manifold</a:t>
            </a:r>
            <a:r>
              <a:rPr lang="zh-CN" altLang="en-US" sz="2400" dirty="0" smtClean="0">
                <a:solidFill>
                  <a:srgbClr val="0000FF"/>
                </a:solidFill>
                <a:latin typeface="Times New Roman" panose="02020603050405020304" charset="0"/>
                <a:cs typeface="Times New Roman" panose="02020603050405020304" charset="0"/>
                <a:sym typeface="+mn-ea"/>
              </a:rPr>
              <a:t> </a:t>
            </a:r>
            <a:r>
              <a:rPr lang="en-US" altLang="zh-CN" sz="2400" dirty="0" smtClean="0">
                <a:solidFill>
                  <a:srgbClr val="0000FF"/>
                </a:solidFill>
                <a:latin typeface="Times New Roman" panose="02020603050405020304" charset="0"/>
                <a:cs typeface="Times New Roman" panose="02020603050405020304" charset="0"/>
                <a:sym typeface="+mn-ea"/>
              </a:rPr>
              <a:t>learning</a:t>
            </a:r>
            <a:r>
              <a:rPr lang="en-US" altLang="zh-CN" sz="2400" dirty="0" smtClean="0">
                <a:solidFill>
                  <a:srgbClr val="0000FF"/>
                </a:solidFill>
                <a:sym typeface="+mn-ea"/>
              </a:rPr>
              <a:t>)</a:t>
            </a:r>
            <a:r>
              <a:rPr lang="zh-CN" altLang="en-US" sz="2400" dirty="0" smtClean="0">
                <a:sym typeface="+mn-ea"/>
              </a:rPr>
              <a:t>是一类借鉴了拓扑流形概念的降维方法。“流形”是在局部与欧氏空间同胚的空间，换言之，它</a:t>
            </a:r>
            <a:r>
              <a:rPr lang="zh-CN" altLang="en-US" sz="2400" dirty="0" smtClean="0">
                <a:solidFill>
                  <a:srgbClr val="0000FF"/>
                </a:solidFill>
                <a:sym typeface="+mn-ea"/>
              </a:rPr>
              <a:t>在局部具有欧氏空间的性质</a:t>
            </a:r>
            <a:r>
              <a:rPr lang="zh-CN" altLang="en-US" sz="2400" dirty="0" smtClean="0">
                <a:sym typeface="+mn-ea"/>
              </a:rPr>
              <a:t>，能用欧氏距离来进行距离计算</a:t>
            </a:r>
            <a:endParaRPr lang="zh-CN" altLang="en-US" sz="2400" dirty="0" smtClean="0">
              <a:sym typeface="+mn-ea"/>
            </a:endParaRPr>
          </a:p>
          <a:p>
            <a:r>
              <a:rPr lang="zh-CN" altLang="en-US" sz="2400" dirty="0" smtClean="0">
                <a:sym typeface="+mn-ea"/>
              </a:rPr>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sz="2400" dirty="0"/>
          </a:p>
          <a:p>
            <a:endParaRPr lang="en-US" altLang="zh-CN" sz="2400" i="1" dirty="0" smtClean="0">
              <a:latin typeface="Cambria Math" panose="02040503050406030204" charset="0"/>
              <a:cs typeface="Cambria Math" panose="02040503050406030204" charset="0"/>
              <a:sym typeface="+mn-ea"/>
            </a:endParaRPr>
          </a:p>
          <a:p>
            <a:pPr marL="0" indent="0">
              <a:buNone/>
            </a:pPr>
            <a:endParaRPr lang="zh-CN" altLang="en-US" sz="2400" dirty="0" smtClean="0">
              <a:sym typeface="+mn-ea"/>
            </a:endParaRPr>
          </a:p>
          <a:p>
            <a:pPr marL="0" indent="0">
              <a:buNone/>
            </a:pPr>
            <a:endParaRPr lang="zh-CN" altLang="en-US" sz="2400" dirty="0" smtClean="0">
              <a:sym typeface="+mn-ea"/>
            </a:endParaRPr>
          </a:p>
          <a:p>
            <a:pPr marL="0" indent="0">
              <a:buNone/>
            </a:pPr>
            <a:r>
              <a:rPr lang="zh-CN" altLang="en-US" sz="2400" dirty="0" smtClean="0">
                <a:sym typeface="+mn-ea"/>
              </a:rPr>
              <a:t> </a:t>
            </a:r>
            <a:endParaRPr lang="zh-CN" altLang="en-US" sz="2400" dirty="0" smtClean="0"/>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流形学习</a:t>
            </a:r>
            <a:endParaRPr lang="zh-CN" dirty="0">
              <a:latin typeface="黑体" panose="02010609060101010101" pitchFamily="49" charset="-122"/>
              <a:ea typeface="黑体" panose="02010609060101010101" pitchFamily="49" charset="-122"/>
            </a:endParaRPr>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
        <p:nvSpPr>
          <p:cNvPr id="3" name="文本框 2"/>
          <p:cNvSpPr txBox="1"/>
          <p:nvPr/>
        </p:nvSpPr>
        <p:spPr>
          <a:xfrm>
            <a:off x="323215" y="1052830"/>
            <a:ext cx="7854950" cy="798830"/>
          </a:xfrm>
          <a:prstGeom prst="rect">
            <a:avLst/>
          </a:prstGeom>
          <a:noFill/>
        </p:spPr>
        <p:txBody>
          <a:bodyPr wrap="square" rtlCol="0">
            <a:spAutoFit/>
          </a:bodyPr>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等度量映射(Isometric Mapping，Isomap)</a:t>
            </a:r>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a:p>
        </p:txBody>
      </p:sp>
      <p:sp>
        <p:nvSpPr>
          <p:cNvPr id="5" name="文本框 4"/>
          <p:cNvSpPr txBox="1"/>
          <p:nvPr/>
        </p:nvSpPr>
        <p:spPr>
          <a:xfrm>
            <a:off x="509270" y="2138045"/>
            <a:ext cx="4351020" cy="2676525"/>
          </a:xfrm>
          <a:prstGeom prst="rect">
            <a:avLst/>
          </a:prstGeom>
          <a:noFill/>
        </p:spPr>
        <p:txBody>
          <a:bodyPr wrap="square" rtlCol="0">
            <a:spAutoFit/>
          </a:bodyPr>
          <a:p>
            <a:pPr>
              <a:lnSpc>
                <a:spcPct val="100000"/>
              </a:lnSpc>
            </a:pPr>
            <a:r>
              <a:rPr lang="zh-CN" altLang="en-US" sz="2400" dirty="0" smtClean="0">
                <a:sym typeface="+mn-ea"/>
              </a:rPr>
              <a:t>低维流形嵌入到高维空间之后，直接在高维空间中计算直线距离具有误导性，因为高维空间中的直线距离在低维嵌入流形上不可达。而低维嵌入流形上两点间的本真距离是“测地线”</a:t>
            </a:r>
            <a:r>
              <a:rPr lang="zh-CN" altLang="en-US" sz="2400" dirty="0" smtClean="0">
                <a:latin typeface="Times New Roman" panose="02020603050405020304" charset="0"/>
                <a:cs typeface="Times New Roman" panose="02020603050405020304" charset="0"/>
                <a:sym typeface="+mn-ea"/>
              </a:rPr>
              <a:t>(geodesic)</a:t>
            </a:r>
            <a:r>
              <a:rPr lang="zh-CN" altLang="en-US" sz="2400" dirty="0" smtClean="0">
                <a:sym typeface="+mn-ea"/>
              </a:rPr>
              <a:t>距离。</a:t>
            </a:r>
            <a:endParaRPr lang="zh-CN" altLang="en-US" sz="2400" dirty="0" smtClean="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91885" y="1989117"/>
            <a:ext cx="3493975" cy="357469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什么是机器学习</a:t>
            </a:r>
            <a:endParaRPr lang="en-US" altLang="zh-CN" sz="2800" b="1" dirty="0" smtClean="0">
              <a:latin typeface="黑体" panose="02010609060101010101" pitchFamily="49" charset="-122"/>
              <a:ea typeface="黑体" panose="02010609060101010101" pitchFamily="49" charset="-122"/>
            </a:endParaRPr>
          </a:p>
          <a:p>
            <a:r>
              <a:rPr lang="zh-CN" altLang="en-US" sz="2800" b="1" dirty="0">
                <a:solidFill>
                  <a:srgbClr val="C00000"/>
                </a:solidFill>
                <a:latin typeface="黑体" panose="02010609060101010101" pitchFamily="49" charset="-122"/>
                <a:ea typeface="黑体" panose="02010609060101010101" pitchFamily="49" charset="-122"/>
              </a:rPr>
              <a:t>机器</a:t>
            </a:r>
            <a:r>
              <a:rPr lang="zh-CN" altLang="en-US" sz="2800" b="1" dirty="0" smtClean="0">
                <a:solidFill>
                  <a:srgbClr val="C00000"/>
                </a:solidFill>
                <a:latin typeface="黑体" panose="02010609060101010101" pitchFamily="49" charset="-122"/>
                <a:ea typeface="黑体" panose="02010609060101010101" pitchFamily="49" charset="-122"/>
              </a:rPr>
              <a:t>如何学习</a:t>
            </a:r>
            <a:endParaRPr lang="en-US" altLang="zh-CN" sz="2800" b="1" dirty="0" smtClean="0">
              <a:solidFill>
                <a:srgbClr val="C00000"/>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如何让机器学习的更好</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为什么机器能学习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流形学习</a:t>
            </a:r>
            <a:endParaRPr lang="zh-CN" dirty="0">
              <a:latin typeface="黑体" panose="02010609060101010101" pitchFamily="49" charset="-122"/>
              <a:ea typeface="黑体" panose="02010609060101010101" pitchFamily="49" charset="-122"/>
            </a:endParaRPr>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
        <p:nvSpPr>
          <p:cNvPr id="3" name="文本框 2"/>
          <p:cNvSpPr txBox="1"/>
          <p:nvPr/>
        </p:nvSpPr>
        <p:spPr>
          <a:xfrm>
            <a:off x="323215" y="988695"/>
            <a:ext cx="7854950" cy="798830"/>
          </a:xfrm>
          <a:prstGeom prst="rect">
            <a:avLst/>
          </a:prstGeom>
          <a:noFill/>
        </p:spPr>
        <p:txBody>
          <a:bodyPr wrap="square" rtlCol="0">
            <a:spAutoFit/>
          </a:bodyPr>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等度量映射(Isometric Mapping，Isomap)</a:t>
            </a:r>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a:p>
        </p:txBody>
      </p:sp>
      <p:sp>
        <p:nvSpPr>
          <p:cNvPr id="5" name="文本框 4"/>
          <p:cNvSpPr txBox="1"/>
          <p:nvPr/>
        </p:nvSpPr>
        <p:spPr>
          <a:xfrm>
            <a:off x="509270" y="2138045"/>
            <a:ext cx="4351020" cy="460375"/>
          </a:xfrm>
          <a:prstGeom prst="rect">
            <a:avLst/>
          </a:prstGeom>
          <a:noFill/>
        </p:spPr>
        <p:txBody>
          <a:bodyPr wrap="square" rtlCol="0">
            <a:spAutoFit/>
          </a:bodyPr>
          <a:p>
            <a:pPr>
              <a:lnSpc>
                <a:spcPct val="100000"/>
              </a:lnSpc>
            </a:pPr>
            <a:endParaRPr lang="zh-CN" altLang="en-US" sz="2400" dirty="0" smtClean="0"/>
          </a:p>
        </p:txBody>
      </p:sp>
      <p:sp>
        <p:nvSpPr>
          <p:cNvPr id="6" name="文本框 5"/>
          <p:cNvSpPr txBox="1"/>
          <p:nvPr/>
        </p:nvSpPr>
        <p:spPr>
          <a:xfrm>
            <a:off x="395605" y="1593850"/>
            <a:ext cx="4502150" cy="5574030"/>
          </a:xfrm>
          <a:prstGeom prst="rect">
            <a:avLst/>
          </a:prstGeom>
          <a:noFill/>
        </p:spPr>
        <p:txBody>
          <a:bodyPr wrap="square" rtlCol="0">
            <a:noAutofit/>
          </a:bodyPr>
          <a:p>
            <a:pPr marL="285750" indent="-285750">
              <a:buFont typeface="Arial" panose="020B0604020202020204" pitchFamily="34" charset="0"/>
              <a:buChar char="•"/>
            </a:pPr>
            <a:r>
              <a:rPr lang="zh-CN" altLang="en-US" sz="2400" dirty="0" smtClean="0">
                <a:sym typeface="+mn-ea"/>
              </a:rPr>
              <a:t>测地线距离的计算：利用流形在局部上与欧氏空间同胚这个性质，对每个点基于欧氏距离找出其近邻点，然后就能建立一个近邻连接图，</a:t>
            </a:r>
            <a:r>
              <a:rPr lang="zh-CN" altLang="en-US" sz="2400" dirty="0" smtClean="0">
                <a:solidFill>
                  <a:srgbClr val="0000FF"/>
                </a:solidFill>
                <a:sym typeface="+mn-ea"/>
              </a:rPr>
              <a:t>图中近邻点之间存在连接，而非近邻点之间不存在连接</a:t>
            </a:r>
            <a:r>
              <a:rPr lang="zh-CN" altLang="en-US" sz="2400" dirty="0" smtClean="0">
                <a:sym typeface="+mn-ea"/>
              </a:rPr>
              <a:t>，于是，计算两点之间测地线距离的问题，就转变为计算近邻连接图上两点之间的最短路径问题</a:t>
            </a:r>
            <a:endParaRPr lang="zh-CN" altLang="en-US" sz="2400" dirty="0" smtClean="0">
              <a:sym typeface="+mn-ea"/>
            </a:endParaRPr>
          </a:p>
          <a:p>
            <a:pPr marL="285750" indent="-285750">
              <a:buFont typeface="Arial" panose="020B0604020202020204" pitchFamily="34" charset="0"/>
              <a:buChar char="•"/>
            </a:pPr>
            <a:r>
              <a:rPr lang="zh-CN" altLang="en-US" sz="2400" dirty="0" smtClean="0">
                <a:sym typeface="+mn-ea"/>
              </a:rPr>
              <a:t>最短路径的计算可通过Dijkstra算法或Floyd算法实现。得到距离后可通过多维缩放方法获得样本点在低维空间中的坐标</a:t>
            </a:r>
            <a:endParaRPr lang="zh-CN" altLang="en-US" sz="2400" dirty="0" smtClean="0"/>
          </a:p>
          <a:p>
            <a:pPr marL="285750" indent="-285750">
              <a:buFont typeface="Arial" panose="020B0604020202020204" pitchFamily="34" charset="0"/>
              <a:buChar char="•"/>
            </a:pPr>
            <a:endParaRPr lang="zh-CN" altLang="en-US"/>
          </a:p>
        </p:txBody>
      </p:sp>
      <p:pic>
        <p:nvPicPr>
          <p:cNvPr id="8"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43475" y="1986876"/>
            <a:ext cx="3832225" cy="413440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流形学习</a:t>
            </a:r>
            <a:endParaRPr lang="zh-CN" dirty="0">
              <a:latin typeface="黑体" panose="02010609060101010101" pitchFamily="49" charset="-122"/>
              <a:ea typeface="黑体" panose="02010609060101010101" pitchFamily="49" charset="-122"/>
            </a:endParaRPr>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
        <p:nvSpPr>
          <p:cNvPr id="3" name="文本框 2"/>
          <p:cNvSpPr txBox="1"/>
          <p:nvPr/>
        </p:nvSpPr>
        <p:spPr>
          <a:xfrm>
            <a:off x="323215" y="1052830"/>
            <a:ext cx="7854950" cy="1229995"/>
          </a:xfrm>
          <a:prstGeom prst="rect">
            <a:avLst/>
          </a:prstGeom>
          <a:noFill/>
        </p:spPr>
        <p:txBody>
          <a:bodyPr wrap="square" rtlCol="0">
            <a:spAutoFit/>
          </a:bodyPr>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局部线性嵌入 (Locally Linear Embedding，LLE)</a:t>
            </a:r>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a:p>
        </p:txBody>
      </p:sp>
      <p:sp>
        <p:nvSpPr>
          <p:cNvPr id="8" name="文本框 7"/>
          <p:cNvSpPr txBox="1"/>
          <p:nvPr/>
        </p:nvSpPr>
        <p:spPr>
          <a:xfrm>
            <a:off x="334010" y="1851660"/>
            <a:ext cx="8342630" cy="829945"/>
          </a:xfrm>
          <a:prstGeom prst="rect">
            <a:avLst/>
          </a:prstGeom>
          <a:noFill/>
        </p:spPr>
        <p:txBody>
          <a:bodyPr wrap="square" rtlCol="0">
            <a:spAutoFit/>
          </a:bodyPr>
          <a:p>
            <a:pPr marL="285750" indent="-285750">
              <a:buFont typeface="Arial" panose="020B0604020202020204" pitchFamily="34" charset="0"/>
              <a:buChar char="•"/>
            </a:pPr>
            <a:r>
              <a:rPr lang="zh-CN" altLang="en-US" sz="2400" dirty="0" smtClean="0">
                <a:sym typeface="+mn-ea"/>
              </a:rPr>
              <a:t>局部线性嵌入试图保持邻域内的线性关系，并使得该线性关系在降维后的空间中继续保持</a:t>
            </a:r>
            <a:endParaRPr lang="zh-CN" altLang="en-US" sz="2400" dirty="0" smtClean="0"/>
          </a:p>
        </p:txBody>
      </p:sp>
      <p:pic>
        <p:nvPicPr>
          <p:cNvPr id="9"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675" y="2721610"/>
            <a:ext cx="7607935" cy="3268345"/>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1075690" y="5989955"/>
                <a:ext cx="6992620" cy="60388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𝑥</m:t>
                          </m:r>
                        </m:e>
                        <m:sub>
                          <m:r>
                            <a:rPr lang="en-US" altLang="zh-CN" sz="3200" i="1">
                              <a:latin typeface="Cambria Math" panose="02040503050406030204" charset="0"/>
                              <a:cs typeface="Cambria Math" panose="02040503050406030204" charset="0"/>
                            </a:rPr>
                            <m:t>𝑖</m:t>
                          </m:r>
                        </m:sub>
                      </m:sSub>
                      <m:r>
                        <a:rPr lang="en-US" altLang="zh-CN" sz="3200" i="1">
                          <a:latin typeface="Cambria Math" panose="02040503050406030204" charset="0"/>
                          <a:cs typeface="Cambria Math" panose="02040503050406030204" charset="0"/>
                        </a:rPr>
                        <m:t>=</m:t>
                      </m:r>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𝑤</m:t>
                          </m:r>
                        </m:e>
                        <m:sub>
                          <m:r>
                            <a:rPr lang="en-US" altLang="zh-CN" sz="3200" i="1">
                              <a:latin typeface="Cambria Math" panose="02040503050406030204" charset="0"/>
                              <a:cs typeface="Cambria Math" panose="02040503050406030204" charset="0"/>
                            </a:rPr>
                            <m:t>𝑖𝑗</m:t>
                          </m:r>
                        </m:sub>
                      </m:sSub>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𝑥</m:t>
                          </m:r>
                        </m:e>
                        <m:sub>
                          <m:r>
                            <a:rPr lang="en-US" altLang="zh-CN" sz="3200" i="1">
                              <a:latin typeface="Cambria Math" panose="02040503050406030204" charset="0"/>
                              <a:cs typeface="Cambria Math" panose="02040503050406030204" charset="0"/>
                            </a:rPr>
                            <m:t>𝑗</m:t>
                          </m:r>
                        </m:sub>
                      </m:sSub>
                      <m:r>
                        <a:rPr lang="en-US" altLang="zh-CN" sz="3200" i="1">
                          <a:latin typeface="Cambria Math" panose="02040503050406030204" charset="0"/>
                          <a:cs typeface="Cambria Math" panose="02040503050406030204" charset="0"/>
                        </a:rPr>
                        <m:t>+</m:t>
                      </m:r>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𝑤</m:t>
                          </m:r>
                        </m:e>
                        <m:sub>
                          <m:r>
                            <a:rPr lang="en-US" altLang="zh-CN" sz="3200" i="1">
                              <a:latin typeface="Cambria Math" panose="02040503050406030204" charset="0"/>
                              <a:cs typeface="Cambria Math" panose="02040503050406030204" charset="0"/>
                            </a:rPr>
                            <m:t>𝑖𝑘</m:t>
                          </m:r>
                        </m:sub>
                      </m:sSub>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𝑥</m:t>
                          </m:r>
                        </m:e>
                        <m:sub>
                          <m:r>
                            <a:rPr lang="en-US" altLang="zh-CN" sz="3200" i="1">
                              <a:latin typeface="Cambria Math" panose="02040503050406030204" charset="0"/>
                              <a:cs typeface="Cambria Math" panose="02040503050406030204" charset="0"/>
                            </a:rPr>
                            <m:t>𝑘</m:t>
                          </m:r>
                        </m:sub>
                      </m:sSub>
                      <m:r>
                        <a:rPr lang="en-US" altLang="zh-CN" sz="3200" i="1">
                          <a:latin typeface="Cambria Math" panose="02040503050406030204" charset="0"/>
                          <a:cs typeface="Cambria Math" panose="02040503050406030204" charset="0"/>
                        </a:rPr>
                        <m:t>+</m:t>
                      </m:r>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𝑤</m:t>
                          </m:r>
                        </m:e>
                        <m:sub>
                          <m:r>
                            <a:rPr lang="en-US" altLang="zh-CN" sz="3200" i="1">
                              <a:latin typeface="Cambria Math" panose="02040503050406030204" charset="0"/>
                              <a:cs typeface="Cambria Math" panose="02040503050406030204" charset="0"/>
                            </a:rPr>
                            <m:t>𝑖𝑙</m:t>
                          </m:r>
                        </m:sub>
                      </m:sSub>
                      <m:sSub>
                        <m:sSubPr>
                          <m:ctrlPr>
                            <a:rPr lang="en-US" altLang="zh-CN" sz="3200" i="1">
                              <a:latin typeface="Cambria Math" panose="02040503050406030204" charset="0"/>
                              <a:cs typeface="Cambria Math" panose="02040503050406030204" charset="0"/>
                            </a:rPr>
                          </m:ctrlPr>
                        </m:sSubPr>
                        <m:e>
                          <m:r>
                            <a:rPr lang="en-US" altLang="zh-CN" sz="3200" i="1">
                              <a:latin typeface="Cambria Math" panose="02040503050406030204" charset="0"/>
                              <a:cs typeface="Cambria Math" panose="02040503050406030204" charset="0"/>
                            </a:rPr>
                            <m:t>𝑥</m:t>
                          </m:r>
                        </m:e>
                        <m:sub>
                          <m:r>
                            <a:rPr lang="en-US" altLang="zh-CN" sz="3200" i="1">
                              <a:latin typeface="Cambria Math" panose="02040503050406030204" charset="0"/>
                              <a:cs typeface="Cambria Math" panose="02040503050406030204" charset="0"/>
                            </a:rPr>
                            <m:t>𝑙</m:t>
                          </m:r>
                        </m:sub>
                      </m:sSub>
                    </m:oMath>
                  </m:oMathPara>
                </a14:m>
                <a:endParaRPr lang="en-US" altLang="zh-CN" sz="3200" i="1">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1075690" y="5989955"/>
                <a:ext cx="6992620" cy="60388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流形学习</a:t>
            </a:r>
            <a:endParaRPr lang="zh-CN" dirty="0">
              <a:latin typeface="黑体" panose="02010609060101010101" pitchFamily="49" charset="-122"/>
              <a:ea typeface="黑体" panose="02010609060101010101" pitchFamily="49" charset="-122"/>
            </a:endParaRPr>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
        <p:nvSpPr>
          <p:cNvPr id="3" name="文本框 2"/>
          <p:cNvSpPr txBox="1"/>
          <p:nvPr/>
        </p:nvSpPr>
        <p:spPr>
          <a:xfrm>
            <a:off x="323215" y="1052830"/>
            <a:ext cx="7854950" cy="1229995"/>
          </a:xfrm>
          <a:prstGeom prst="rect">
            <a:avLst/>
          </a:prstGeom>
          <a:noFill/>
        </p:spPr>
        <p:txBody>
          <a:bodyPr wrap="square" rtlCol="0">
            <a:spAutoFit/>
          </a:bodyPr>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局部线性嵌入 (Locally Linear Embedding，LLE)</a:t>
            </a:r>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323215" y="1628775"/>
                <a:ext cx="8342630" cy="4868545"/>
              </a:xfrm>
              <a:prstGeom prst="rect">
                <a:avLst/>
              </a:prstGeom>
              <a:noFill/>
            </p:spPr>
            <p:txBody>
              <a:bodyPr wrap="square" rtlCol="0">
                <a:spAutoFit/>
              </a:bodyPr>
              <a:p>
                <a:pPr marL="285750" indent="-285750">
                  <a:buFont typeface="Arial" panose="020B0604020202020204" pitchFamily="34" charset="0"/>
                  <a:buChar char="•"/>
                </a:pPr>
                <a:r>
                  <a:rPr lang="en-US" altLang="zh-CN" sz="2400" dirty="0" smtClean="0">
                    <a:sym typeface="+mn-ea"/>
                  </a:rPr>
                  <a:t>LLE</a:t>
                </a:r>
                <a:r>
                  <a:rPr lang="zh-CN" altLang="en-US" sz="2400" dirty="0" smtClean="0">
                    <a:sym typeface="+mn-ea"/>
                  </a:rPr>
                  <a:t>先为每个样本</a:t>
                </a:r>
                <a14:m>
                  <m:oMath xmlns:m="http://schemas.openxmlformats.org/officeDocument/2006/math">
                    <m:sSub>
                      <m:sSubPr>
                        <m:ctrlPr>
                          <a:rPr lang="en-US" altLang="zh-CN" sz="2800" i="1" dirty="0" smtClean="0">
                            <a:latin typeface="Cambria Math" panose="02040503050406030204" charset="0"/>
                            <a:cs typeface="Cambria Math" panose="02040503050406030204" charset="0"/>
                            <a:sym typeface="+mn-ea"/>
                          </a:rPr>
                        </m:ctrlPr>
                      </m:sSubPr>
                      <m:e>
                        <m:r>
                          <a:rPr lang="en-US" altLang="zh-CN" sz="2800" i="1" dirty="0" smtClean="0">
                            <a:latin typeface="Cambria Math" panose="02040503050406030204" charset="0"/>
                            <a:cs typeface="Cambria Math" panose="02040503050406030204" charset="0"/>
                            <a:sym typeface="+mn-ea"/>
                          </a:rPr>
                          <m:t>𝑥</m:t>
                        </m:r>
                      </m:e>
                      <m:sub>
                        <m:r>
                          <a:rPr lang="en-US" altLang="zh-CN" sz="28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找到其近邻下标集合</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𝑄</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，然后计算出基于</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𝑄</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的样本点对</a:t>
                </a:r>
                <a14:m>
                  <m:oMath xmlns:m="http://schemas.openxmlformats.org/officeDocument/2006/math">
                    <m:sSub>
                      <m:sSubPr>
                        <m:ctrlPr>
                          <a:rPr lang="en-US" altLang="zh-CN" sz="2800" i="1" dirty="0" smtClean="0">
                            <a:latin typeface="Cambria Math" panose="02040503050406030204" charset="0"/>
                            <a:cs typeface="Cambria Math" panose="02040503050406030204" charset="0"/>
                            <a:sym typeface="+mn-ea"/>
                          </a:rPr>
                        </m:ctrlPr>
                      </m:sSubPr>
                      <m:e>
                        <m:r>
                          <a:rPr lang="en-US" altLang="zh-CN" sz="2800" i="1" dirty="0" smtClean="0">
                            <a:latin typeface="Cambria Math" panose="02040503050406030204" charset="0"/>
                            <a:cs typeface="Cambria Math" panose="02040503050406030204" charset="0"/>
                            <a:sym typeface="+mn-ea"/>
                          </a:rPr>
                          <m:t>𝑥</m:t>
                        </m:r>
                      </m:e>
                      <m:sub>
                        <m:r>
                          <a:rPr lang="en-US" altLang="zh-CN" sz="28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进行线性重构的系数</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𝑊</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a:t>
                </a:r>
                <a:endParaRPr lang="zh-CN" altLang="en-US" sz="2400" dirty="0" smtClean="0">
                  <a:sym typeface="+mn-ea"/>
                </a:endParaRPr>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charset="0"/>
                          <a:cs typeface="Cambria Math" panose="02040503050406030204" charset="0"/>
                        </a:rPr>
                        <m:t>𝑚𝑖𝑛</m:t>
                      </m:r>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𝑤</m:t>
                          </m:r>
                        </m:e>
                        <m:sub>
                          <m:r>
                            <a:rPr lang="en-US" altLang="zh-CN" sz="2400" i="1" baseline="-25000" dirty="0" smtClean="0">
                              <a:latin typeface="Cambria Math" panose="02040503050406030204" charset="0"/>
                              <a:cs typeface="Cambria Math" panose="02040503050406030204" charset="0"/>
                            </a:rPr>
                            <m:t>1</m:t>
                          </m:r>
                        </m:sub>
                      </m:sSub>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𝑤</m:t>
                          </m:r>
                        </m:e>
                        <m:sub>
                          <m:r>
                            <a:rPr lang="en-US" altLang="zh-CN" sz="2400" i="1" baseline="-25000" dirty="0" smtClean="0">
                              <a:latin typeface="Cambria Math" panose="02040503050406030204" charset="0"/>
                              <a:cs typeface="Cambria Math" panose="02040503050406030204" charset="0"/>
                            </a:rPr>
                            <m:t>2</m:t>
                          </m:r>
                        </m:sub>
                      </m:sSub>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𝑤</m:t>
                          </m:r>
                        </m:e>
                        <m:sub>
                          <m:r>
                            <a:rPr lang="en-US" altLang="zh-CN" sz="2400" i="1" baseline="-25000" dirty="0" smtClean="0">
                              <a:latin typeface="Cambria Math" panose="02040503050406030204" charset="0"/>
                              <a:cs typeface="Cambria Math" panose="02040503050406030204" charset="0"/>
                            </a:rPr>
                            <m:t>𝑚</m:t>
                          </m:r>
                        </m:sub>
                      </m:sSub>
                      <m:r>
                        <a:rPr lang="en-US" altLang="zh-CN" sz="2400" i="1" baseline="-25000" dirty="0" smtClean="0">
                          <a:latin typeface="Cambria Math" panose="02040503050406030204" charset="0"/>
                          <a:cs typeface="Cambria Math" panose="02040503050406030204" charset="0"/>
                        </a:rPr>
                        <m:t>)</m:t>
                      </m:r>
                      <m:nary>
                        <m:naryPr>
                          <m:chr m:val="∑"/>
                          <m:limLoc m:val="undOvr"/>
                          <m:ctrlPr>
                            <a:rPr lang="en-US" altLang="zh-CN" sz="2400" i="1" dirty="0" smtClean="0">
                              <a:latin typeface="Cambria Math" panose="02040503050406030204" charset="0"/>
                              <a:cs typeface="Cambria Math" panose="02040503050406030204" charset="0"/>
                            </a:rPr>
                          </m:ctrlPr>
                        </m:naryPr>
                        <m:sub>
                          <m:r>
                            <a:rPr lang="en-US" altLang="zh-CN" sz="2400" i="1" dirty="0" smtClean="0">
                              <a:latin typeface="Cambria Math" panose="02040503050406030204" charset="0"/>
                              <a:cs typeface="Cambria Math" panose="02040503050406030204" charset="0"/>
                            </a:rPr>
                            <m:t>𝑖</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1</m:t>
                          </m:r>
                        </m:sub>
                        <m:sup>
                          <m:r>
                            <a:rPr lang="en-US" altLang="zh-CN" sz="2400" i="1" dirty="0" smtClean="0">
                              <a:latin typeface="Cambria Math" panose="02040503050406030204" charset="0"/>
                              <a:cs typeface="Cambria Math" panose="02040503050406030204" charset="0"/>
                            </a:rPr>
                            <m:t>𝑚</m:t>
                          </m:r>
                        </m:sup>
                        <m:e>
                          <m:sSubSup>
                            <m:sSubSupPr>
                              <m:ctrlPr>
                                <a:rPr lang="en-US" altLang="zh-CN" sz="2400" i="1" dirty="0" smtClean="0">
                                  <a:latin typeface="Cambria Math" panose="02040503050406030204" charset="0"/>
                                  <a:cs typeface="Cambria Math" panose="02040503050406030204" charset="0"/>
                                </a:rPr>
                              </m:ctrlPr>
                            </m:sSubSupPr>
                            <m:e>
                              <m:d>
                                <m:dPr>
                                  <m:begChr m:val="‖"/>
                                  <m:endChr m:val="‖"/>
                                  <m:ctrlPr>
                                    <a:rPr lang="en-US" altLang="zh-CN" sz="2400" i="1" dirty="0" smtClean="0">
                                      <a:latin typeface="Cambria Math" panose="02040503050406030204" charset="0"/>
                                      <a:cs typeface="Cambria Math" panose="02040503050406030204" charset="0"/>
                                    </a:rPr>
                                  </m:ctrlPr>
                                </m:dPr>
                                <m:e>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𝑥</m:t>
                                      </m:r>
                                    </m:e>
                                    <m:sub>
                                      <m:r>
                                        <a:rPr lang="en-US" altLang="zh-CN" sz="2400" i="1" dirty="0" smtClean="0">
                                          <a:latin typeface="Cambria Math" panose="02040503050406030204" charset="0"/>
                                          <a:cs typeface="Cambria Math" panose="02040503050406030204" charset="0"/>
                                        </a:rPr>
                                        <m:t>𝑖</m:t>
                                      </m:r>
                                    </m:sub>
                                  </m:sSub>
                                  <m:r>
                                    <a:rPr lang="en-US" altLang="zh-CN" sz="2400" i="1" dirty="0" smtClean="0">
                                      <a:latin typeface="Cambria Math" panose="02040503050406030204" charset="0"/>
                                      <a:cs typeface="Cambria Math" panose="02040503050406030204" charset="0"/>
                                    </a:rPr>
                                    <m:t>−</m:t>
                                  </m:r>
                                  <m:nary>
                                    <m:naryPr>
                                      <m:chr m:val="∑"/>
                                      <m:limLoc m:val="undOvr"/>
                                      <m:supHide m:val="on"/>
                                      <m:ctrlPr>
                                        <a:rPr lang="en-US" altLang="zh-CN" sz="2400" i="1" dirty="0" smtClean="0">
                                          <a:latin typeface="Cambria Math" panose="02040503050406030204" charset="0"/>
                                          <a:cs typeface="Cambria Math" panose="02040503050406030204" charset="0"/>
                                        </a:rPr>
                                      </m:ctrlPr>
                                    </m:naryPr>
                                    <m:sub>
                                      <m:r>
                                        <a:rPr lang="en-US" altLang="zh-CN" sz="2400" i="1" dirty="0" smtClean="0">
                                          <a:latin typeface="Cambria Math" panose="02040503050406030204" charset="0"/>
                                          <a:cs typeface="Cambria Math" panose="02040503050406030204" charset="0"/>
                                        </a:rPr>
                                        <m:t>𝑗</m:t>
                                      </m:r>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𝑄</m:t>
                                          </m:r>
                                        </m:e>
                                        <m:sub>
                                          <m:r>
                                            <a:rPr lang="en-US" altLang="zh-CN" sz="2400" i="1" dirty="0" smtClean="0">
                                              <a:latin typeface="Cambria Math" panose="02040503050406030204" charset="0"/>
                                              <a:cs typeface="Cambria Math" panose="02040503050406030204" charset="0"/>
                                            </a:rPr>
                                            <m:t>𝑖</m:t>
                                          </m:r>
                                        </m:sub>
                                      </m:sSub>
                                    </m:sub>
                                    <m:sup/>
                                    <m:e>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𝑤</m:t>
                                          </m:r>
                                        </m:e>
                                        <m:sub>
                                          <m:r>
                                            <a:rPr lang="en-US" altLang="zh-CN" sz="2400" i="1" dirty="0" smtClean="0">
                                              <a:latin typeface="Cambria Math" panose="02040503050406030204" charset="0"/>
                                              <a:cs typeface="Cambria Math" panose="02040503050406030204" charset="0"/>
                                            </a:rPr>
                                            <m:t>𝑖𝑗</m:t>
                                          </m:r>
                                        </m:sub>
                                      </m:sSub>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𝑥</m:t>
                                          </m:r>
                                        </m:e>
                                        <m:sub>
                                          <m:r>
                                            <a:rPr lang="en-US" altLang="zh-CN" sz="2400" i="1" dirty="0" smtClean="0">
                                              <a:latin typeface="Cambria Math" panose="02040503050406030204" charset="0"/>
                                              <a:cs typeface="Cambria Math" panose="02040503050406030204" charset="0"/>
                                            </a:rPr>
                                            <m:t>𝑗</m:t>
                                          </m:r>
                                        </m:sub>
                                      </m:sSub>
                                    </m:e>
                                  </m:nary>
                                </m:e>
                              </m:d>
                            </m:e>
                            <m:sub>
                              <m:r>
                                <a:rPr lang="en-US" altLang="zh-CN" sz="2400" i="1" dirty="0" smtClean="0">
                                  <a:latin typeface="Cambria Math" panose="02040503050406030204" charset="0"/>
                                  <a:cs typeface="Cambria Math" panose="02040503050406030204" charset="0"/>
                                </a:rPr>
                                <m:t>2</m:t>
                              </m:r>
                            </m:sub>
                            <m:sup>
                              <m:r>
                                <a:rPr lang="en-US" altLang="zh-CN" sz="2400" i="1" dirty="0" smtClean="0">
                                  <a:latin typeface="Cambria Math" panose="02040503050406030204" charset="0"/>
                                  <a:cs typeface="Cambria Math" panose="02040503050406030204" charset="0"/>
                                </a:rPr>
                                <m:t>2</m:t>
                              </m:r>
                            </m:sup>
                          </m:sSubSup>
                        </m:e>
                      </m:nary>
                    </m:oMath>
                  </m:oMathPara>
                </a14:m>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buNone/>
                </a:pPr>
                <a:r>
                  <a:rPr lang="en-US" altLang="zh-CN" sz="2400" dirty="0" smtClean="0"/>
                  <a:t>                                        </a:t>
                </a:r>
                <a14:m>
                  <m:oMath xmlns:m="http://schemas.openxmlformats.org/officeDocument/2006/math">
                    <m:r>
                      <a:rPr lang="en-US" altLang="zh-CN" sz="2400" i="1" dirty="0" smtClean="0">
                        <a:latin typeface="Cambria Math" panose="02040503050406030204" charset="0"/>
                        <a:cs typeface="Cambria Math" panose="02040503050406030204" charset="0"/>
                      </a:rPr>
                      <m:t>𝑠</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𝑡</m:t>
                    </m:r>
                    <m:r>
                      <a:rPr lang="en-US" altLang="zh-CN" sz="2400" i="1" dirty="0" smtClean="0">
                        <a:latin typeface="Cambria Math" panose="02040503050406030204" charset="0"/>
                        <a:cs typeface="Cambria Math" panose="02040503050406030204" charset="0"/>
                      </a:rPr>
                      <m:t>. </m:t>
                    </m:r>
                    <m:nary>
                      <m:naryPr>
                        <m:chr m:val="∑"/>
                        <m:limLoc m:val="undOvr"/>
                        <m:supHide m:val="on"/>
                        <m:ctrlPr>
                          <a:rPr lang="en-US" altLang="zh-CN" sz="2400" i="1" dirty="0" smtClean="0">
                            <a:latin typeface="Cambria Math" panose="02040503050406030204" charset="0"/>
                            <a:cs typeface="Cambria Math" panose="02040503050406030204" charset="0"/>
                          </a:rPr>
                        </m:ctrlPr>
                      </m:naryPr>
                      <m:sub>
                        <m:r>
                          <a:rPr lang="en-US" altLang="zh-CN" sz="2400" i="1" dirty="0" smtClean="0">
                            <a:latin typeface="Cambria Math" panose="02040503050406030204" charset="0"/>
                            <a:cs typeface="Cambria Math" panose="02040503050406030204" charset="0"/>
                          </a:rPr>
                          <m:t>𝑗</m:t>
                        </m:r>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𝑄</m:t>
                            </m:r>
                          </m:e>
                          <m:sub>
                            <m:r>
                              <a:rPr lang="en-US" altLang="zh-CN" sz="2400" i="1" dirty="0" smtClean="0">
                                <a:latin typeface="Cambria Math" panose="02040503050406030204" charset="0"/>
                                <a:cs typeface="Cambria Math" panose="02040503050406030204" charset="0"/>
                              </a:rPr>
                              <m:t>𝑖</m:t>
                            </m:r>
                          </m:sub>
                        </m:sSub>
                      </m:sub>
                      <m:sup/>
                      <m:e>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𝑤</m:t>
                            </m:r>
                          </m:e>
                          <m:sub>
                            <m:r>
                              <a:rPr lang="en-US" altLang="zh-CN" sz="2400" i="1" dirty="0" smtClean="0">
                                <a:latin typeface="Cambria Math" panose="02040503050406030204" charset="0"/>
                                <a:cs typeface="Cambria Math" panose="02040503050406030204" charset="0"/>
                              </a:rPr>
                              <m:t>𝑖𝑗</m:t>
                            </m:r>
                          </m:sub>
                        </m:sSub>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1</m:t>
                        </m:r>
                      </m:e>
                    </m:nary>
                    <m:r>
                      <a:rPr lang="en-US" altLang="zh-CN" sz="2400" i="1" dirty="0" smtClean="0">
                        <a:latin typeface="Cambria Math" panose="02040503050406030204" charset="0"/>
                        <a:cs typeface="Cambria Math" panose="02040503050406030204" charset="0"/>
                      </a:rPr>
                      <m:t> </m:t>
                    </m:r>
                  </m:oMath>
                </a14:m>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buNone/>
                </a:pPr>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buNone/>
                </a:pPr>
                <a:r>
                  <a:rPr lang="en-US" altLang="zh-CN" sz="2400" dirty="0" smtClean="0"/>
                  <a:t>   </a:t>
                </a:r>
                <a14:m>
                  <m:oMath xmlns:m="http://schemas.openxmlformats.org/officeDocument/2006/math">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𝑥</m:t>
                        </m:r>
                      </m:e>
                      <m:sub>
                        <m:r>
                          <a:rPr lang="en-US" altLang="zh-CN" sz="2400" i="1" dirty="0" smtClean="0">
                            <a:latin typeface="Cambria Math" panose="02040503050406030204" charset="0"/>
                            <a:cs typeface="Cambria Math" panose="02040503050406030204" charset="0"/>
                          </a:rPr>
                          <m:t>𝑖</m:t>
                        </m:r>
                      </m:sub>
                    </m:sSub>
                    <m:r>
                      <a:rPr lang="zh-CN" altLang="en-US" sz="2400" i="1" dirty="0" smtClean="0">
                        <a:latin typeface="Cambria Math" panose="02040503050406030204" charset="0"/>
                        <a:cs typeface="Cambria Math" panose="02040503050406030204" charset="0"/>
                      </a:rPr>
                      <m:t>和</m:t>
                    </m:r>
                    <m:sSub>
                      <m:sSubPr>
                        <m:ctrlPr>
                          <a:rPr lang="zh-CN" altLang="en-US"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𝑥</m:t>
                        </m:r>
                      </m:e>
                      <m:sub>
                        <m:r>
                          <a:rPr lang="en-US" altLang="zh-CN" sz="2400" i="1" dirty="0" smtClean="0">
                            <a:latin typeface="Cambria Math" panose="02040503050406030204" charset="0"/>
                            <a:cs typeface="Cambria Math" panose="02040503050406030204" charset="0"/>
                          </a:rPr>
                          <m:t>𝑗</m:t>
                        </m:r>
                      </m:sub>
                    </m:sSub>
                    <m:r>
                      <a:rPr lang="zh-CN" altLang="en-US" sz="2400" i="1" dirty="0" smtClean="0">
                        <a:latin typeface="Cambria Math" panose="02040503050406030204" charset="0"/>
                        <a:cs typeface="Cambria Math" panose="02040503050406030204" charset="0"/>
                      </a:rPr>
                      <m:t>均为已知</m:t>
                    </m:r>
                    <m:r>
                      <a:rPr lang="en-US" altLang="zh-CN" sz="2400" i="1" dirty="0" smtClean="0">
                        <a:latin typeface="Cambria Math" panose="02040503050406030204" charset="0"/>
                        <a:cs typeface="Cambria Math" panose="02040503050406030204" charset="0"/>
                      </a:rPr>
                      <m:t>，</m:t>
                    </m:r>
                    <m:r>
                      <a:rPr lang="zh-CN" altLang="en-US" sz="2400" i="1" dirty="0" smtClean="0">
                        <a:latin typeface="Cambria Math" panose="02040503050406030204" charset="0"/>
                        <a:ea typeface="MS Mincho" charset="0"/>
                        <a:cs typeface="Cambria Math" panose="02040503050406030204" charset="0"/>
                      </a:rPr>
                      <m:t>令</m:t>
                    </m:r>
                    <m:sSub>
                      <m:sSubPr>
                        <m:ctrlPr>
                          <a:rPr lang="zh-CN" altLang="en-US" sz="2400" i="1" dirty="0" smtClean="0">
                            <a:latin typeface="Cambria Math" panose="02040503050406030204" charset="0"/>
                            <a:ea typeface="MS Mincho" charset="0"/>
                            <a:cs typeface="Cambria Math" panose="02040503050406030204" charset="0"/>
                          </a:rPr>
                        </m:ctrlPr>
                      </m:sSubPr>
                      <m:e>
                        <m:r>
                          <a:rPr lang="en-US" altLang="zh-CN" sz="2400" i="1" dirty="0" smtClean="0">
                            <a:latin typeface="Cambria Math" panose="02040503050406030204" charset="0"/>
                            <a:ea typeface="MS Mincho" charset="0"/>
                            <a:cs typeface="Cambria Math" panose="02040503050406030204" charset="0"/>
                          </a:rPr>
                          <m:t>𝐶</m:t>
                        </m:r>
                      </m:e>
                      <m:sub>
                        <m:r>
                          <a:rPr lang="en-US" altLang="zh-CN" sz="2400" i="1" dirty="0" smtClean="0">
                            <a:latin typeface="Cambria Math" panose="02040503050406030204" charset="0"/>
                            <a:ea typeface="MS Mincho" charset="0"/>
                            <a:cs typeface="Cambria Math" panose="02040503050406030204" charset="0"/>
                          </a:rPr>
                          <m:t>𝑗𝑘</m:t>
                        </m:r>
                      </m:sub>
                    </m:sSub>
                    <m:r>
                      <a:rPr lang="en-US" altLang="zh-CN" sz="2400" i="1" dirty="0" smtClean="0">
                        <a:latin typeface="Cambria Math" panose="02040503050406030204" charset="0"/>
                        <a:ea typeface="MS Mincho" charset="0"/>
                        <a:cs typeface="Cambria Math" panose="02040503050406030204" charset="0"/>
                      </a:rPr>
                      <m:t>=</m:t>
                    </m:r>
                    <m:sSup>
                      <m:sSupPr>
                        <m:ctrlPr>
                          <a:rPr lang="en-US" altLang="zh-CN" sz="2400" i="1" dirty="0" smtClean="0">
                            <a:latin typeface="Cambria Math" panose="02040503050406030204" charset="0"/>
                            <a:ea typeface="MS Mincho" charset="0"/>
                            <a:cs typeface="Cambria Math" panose="02040503050406030204" charset="0"/>
                          </a:rPr>
                        </m:ctrlPr>
                      </m:sSupPr>
                      <m:e>
                        <m:r>
                          <a:rPr lang="en-US" altLang="zh-CN" sz="2400" i="1" dirty="0" smtClean="0">
                            <a:latin typeface="Cambria Math" panose="02040503050406030204" charset="0"/>
                            <a:ea typeface="MS Mincho" charset="0"/>
                            <a:cs typeface="Cambria Math" panose="02040503050406030204" charset="0"/>
                          </a:rPr>
                          <m:t>(</m:t>
                        </m:r>
                        <m:sSub>
                          <m:sSubPr>
                            <m:ctrlPr>
                              <a:rPr lang="en-US" altLang="zh-CN" sz="2400" i="1" dirty="0" smtClean="0">
                                <a:latin typeface="Cambria Math" panose="02040503050406030204" charset="0"/>
                                <a:ea typeface="MS Mincho" charset="0"/>
                                <a:cs typeface="Cambria Math" panose="02040503050406030204" charset="0"/>
                              </a:rPr>
                            </m:ctrlPr>
                          </m:sSubPr>
                          <m:e>
                            <m:r>
                              <a:rPr lang="en-US" altLang="zh-CN" sz="2400" i="1" dirty="0" smtClean="0">
                                <a:latin typeface="Cambria Math" panose="02040503050406030204" charset="0"/>
                                <a:ea typeface="MS Mincho" charset="0"/>
                                <a:cs typeface="Cambria Math" panose="02040503050406030204" charset="0"/>
                              </a:rPr>
                              <m:t>𝑥</m:t>
                            </m:r>
                          </m:e>
                          <m:sub>
                            <m:r>
                              <a:rPr lang="en-US" altLang="zh-CN" sz="2400" i="1" dirty="0" smtClean="0">
                                <a:latin typeface="Cambria Math" panose="02040503050406030204" charset="0"/>
                                <a:ea typeface="MS Mincho" charset="0"/>
                                <a:cs typeface="Cambria Math" panose="02040503050406030204" charset="0"/>
                              </a:rPr>
                              <m:t>𝑖</m:t>
                            </m:r>
                          </m:sub>
                        </m:sSub>
                        <m:r>
                          <a:rPr lang="en-US" altLang="zh-CN" sz="2400" i="1" dirty="0" smtClean="0">
                            <a:latin typeface="Cambria Math" panose="02040503050406030204" charset="0"/>
                            <a:ea typeface="MS Mincho" charset="0"/>
                            <a:cs typeface="Cambria Math" panose="02040503050406030204" charset="0"/>
                          </a:rPr>
                          <m:t>−</m:t>
                        </m:r>
                        <m:sSub>
                          <m:sSubPr>
                            <m:ctrlPr>
                              <a:rPr lang="en-US" altLang="zh-CN" sz="2400" i="1" dirty="0" smtClean="0">
                                <a:latin typeface="Cambria Math" panose="02040503050406030204" charset="0"/>
                                <a:ea typeface="MS Mincho" charset="0"/>
                                <a:cs typeface="Cambria Math" panose="02040503050406030204" charset="0"/>
                              </a:rPr>
                            </m:ctrlPr>
                          </m:sSubPr>
                          <m:e>
                            <m:r>
                              <a:rPr lang="en-US" altLang="zh-CN" sz="2400" i="1" dirty="0" smtClean="0">
                                <a:latin typeface="Cambria Math" panose="02040503050406030204" charset="0"/>
                                <a:ea typeface="MS Mincho" charset="0"/>
                                <a:cs typeface="Cambria Math" panose="02040503050406030204" charset="0"/>
                              </a:rPr>
                              <m:t>𝑥</m:t>
                            </m:r>
                          </m:e>
                          <m:sub>
                            <m:r>
                              <a:rPr lang="en-US" altLang="zh-CN" sz="2400" i="1" dirty="0" smtClean="0">
                                <a:latin typeface="Cambria Math" panose="02040503050406030204" charset="0"/>
                                <a:ea typeface="MS Mincho" charset="0"/>
                                <a:cs typeface="Cambria Math" panose="02040503050406030204" charset="0"/>
                              </a:rPr>
                              <m:t>𝑗</m:t>
                            </m:r>
                          </m:sub>
                        </m:sSub>
                        <m:r>
                          <a:rPr lang="en-US" altLang="zh-CN" sz="2400" i="1" dirty="0" smtClean="0">
                            <a:latin typeface="Cambria Math" panose="02040503050406030204" charset="0"/>
                            <a:ea typeface="MS Mincho" charset="0"/>
                            <a:cs typeface="Cambria Math" panose="02040503050406030204" charset="0"/>
                          </a:rPr>
                          <m:t>)</m:t>
                        </m:r>
                      </m:e>
                      <m:sup>
                        <m:r>
                          <a:rPr lang="en-US" altLang="zh-CN" sz="2400" i="1" dirty="0" smtClean="0">
                            <a:latin typeface="Cambria Math" panose="02040503050406030204" charset="0"/>
                            <a:ea typeface="MS Mincho" charset="0"/>
                            <a:cs typeface="Cambria Math" panose="02040503050406030204" charset="0"/>
                          </a:rPr>
                          <m:t>𝑇</m:t>
                        </m:r>
                      </m:sup>
                    </m:sSup>
                    <m:r>
                      <a:rPr lang="en-US" altLang="zh-CN" sz="2400" i="1" dirty="0" smtClean="0">
                        <a:latin typeface="Cambria Math" panose="02040503050406030204" charset="0"/>
                        <a:ea typeface="MS Mincho" charset="0"/>
                        <a:cs typeface="Cambria Math" panose="02040503050406030204" charset="0"/>
                      </a:rPr>
                      <m:t>(</m:t>
                    </m:r>
                    <m:sSub>
                      <m:sSubPr>
                        <m:ctrlPr>
                          <a:rPr lang="en-US" altLang="zh-CN" sz="2400" i="1" dirty="0" smtClean="0">
                            <a:latin typeface="Cambria Math" panose="02040503050406030204" charset="0"/>
                            <a:ea typeface="MS Mincho" charset="0"/>
                            <a:cs typeface="Cambria Math" panose="02040503050406030204" charset="0"/>
                          </a:rPr>
                        </m:ctrlPr>
                      </m:sSubPr>
                      <m:e>
                        <m:r>
                          <a:rPr lang="en-US" altLang="zh-CN" sz="2400" i="1" dirty="0" smtClean="0">
                            <a:latin typeface="Cambria Math" panose="02040503050406030204" charset="0"/>
                            <a:ea typeface="MS Mincho" charset="0"/>
                            <a:cs typeface="Cambria Math" panose="02040503050406030204" charset="0"/>
                          </a:rPr>
                          <m:t>𝑥</m:t>
                        </m:r>
                      </m:e>
                      <m:sub>
                        <m:r>
                          <a:rPr lang="en-US" altLang="zh-CN" sz="2400" i="1" dirty="0" smtClean="0">
                            <a:latin typeface="Cambria Math" panose="02040503050406030204" charset="0"/>
                            <a:ea typeface="MS Mincho" charset="0"/>
                            <a:cs typeface="Cambria Math" panose="02040503050406030204" charset="0"/>
                          </a:rPr>
                          <m:t>𝑖</m:t>
                        </m:r>
                      </m:sub>
                    </m:sSub>
                    <m:r>
                      <a:rPr lang="en-US" altLang="zh-CN" sz="2400" i="1" dirty="0" smtClean="0">
                        <a:latin typeface="Cambria Math" panose="02040503050406030204" charset="0"/>
                        <a:ea typeface="MS Mincho" charset="0"/>
                        <a:cs typeface="Cambria Math" panose="02040503050406030204" charset="0"/>
                      </a:rPr>
                      <m:t>−</m:t>
                    </m:r>
                    <m:sSub>
                      <m:sSubPr>
                        <m:ctrlPr>
                          <a:rPr lang="en-US" altLang="zh-CN" sz="2400" i="1" dirty="0" smtClean="0">
                            <a:latin typeface="Cambria Math" panose="02040503050406030204" charset="0"/>
                            <a:ea typeface="MS Mincho" charset="0"/>
                            <a:cs typeface="Cambria Math" panose="02040503050406030204" charset="0"/>
                          </a:rPr>
                        </m:ctrlPr>
                      </m:sSubPr>
                      <m:e>
                        <m:r>
                          <a:rPr lang="en-US" altLang="zh-CN" sz="2400" i="1" dirty="0" smtClean="0">
                            <a:latin typeface="Cambria Math" panose="02040503050406030204" charset="0"/>
                            <a:ea typeface="MS Mincho" charset="0"/>
                            <a:cs typeface="Cambria Math" panose="02040503050406030204" charset="0"/>
                          </a:rPr>
                          <m:t>𝑥</m:t>
                        </m:r>
                      </m:e>
                      <m:sub>
                        <m:r>
                          <a:rPr lang="en-US" altLang="zh-CN" sz="2400" i="1" dirty="0" smtClean="0">
                            <a:latin typeface="Cambria Math" panose="02040503050406030204" charset="0"/>
                            <a:ea typeface="MS Mincho" charset="0"/>
                            <a:cs typeface="Cambria Math" panose="02040503050406030204" charset="0"/>
                          </a:rPr>
                          <m:t>𝑘</m:t>
                        </m:r>
                      </m:sub>
                    </m:sSub>
                    <m:r>
                      <a:rPr lang="en-US" altLang="zh-CN" sz="2400" i="1" dirty="0" smtClean="0">
                        <a:latin typeface="Cambria Math" panose="02040503050406030204" charset="0"/>
                        <a:ea typeface="MS Mincho" charset="0"/>
                        <a:cs typeface="Cambria Math" panose="02040503050406030204" charset="0"/>
                      </a:rPr>
                      <m:t>)</m:t>
                    </m:r>
                  </m:oMath>
                </a14:m>
                <a:r>
                  <a:rPr lang="zh-CN" altLang="en-US" sz="2400" dirty="0" smtClean="0">
                    <a:latin typeface="Cambria Math" panose="02040503050406030204" charset="0"/>
                    <a:ea typeface="宋体" panose="02010600030101010101" pitchFamily="2" charset="-122"/>
                    <a:cs typeface="Cambria Math" panose="02040503050406030204" charset="0"/>
                  </a:rPr>
                  <a:t>，</a:t>
                </a:r>
                <a14:m>
                  <m:oMath xmlns:m="http://schemas.openxmlformats.org/officeDocument/2006/math">
                    <m:sSub>
                      <m:sSubPr>
                        <m:ctrlPr>
                          <a:rPr lang="en-US" altLang="zh-CN" sz="2400" i="1" dirty="0" smtClean="0">
                            <a:latin typeface="Cambria Math" panose="02040503050406030204" charset="0"/>
                            <a:ea typeface="宋体" panose="02010600030101010101" pitchFamily="2" charset="-122"/>
                            <a:cs typeface="Cambria Math" panose="02040503050406030204" charset="0"/>
                          </a:rPr>
                        </m:ctrlPr>
                      </m:sSubPr>
                      <m:e>
                        <m:r>
                          <a:rPr lang="en-US" altLang="zh-CN" sz="2400" i="1" dirty="0" smtClean="0">
                            <a:latin typeface="Cambria Math" panose="02040503050406030204" charset="0"/>
                            <a:ea typeface="宋体" panose="02010600030101010101" pitchFamily="2" charset="-122"/>
                            <a:cs typeface="Cambria Math" panose="02040503050406030204" charset="0"/>
                          </a:rPr>
                          <m:t>𝑤</m:t>
                        </m:r>
                      </m:e>
                      <m:sub>
                        <m:r>
                          <a:rPr lang="en-US" altLang="zh-CN" sz="2400" i="1" dirty="0" smtClean="0">
                            <a:latin typeface="Cambria Math" panose="02040503050406030204" charset="0"/>
                            <a:ea typeface="宋体" panose="02010600030101010101" pitchFamily="2" charset="-122"/>
                            <a:cs typeface="Cambria Math" panose="02040503050406030204" charset="0"/>
                          </a:rPr>
                          <m:t>𝑖𝑗</m:t>
                        </m:r>
                      </m:sub>
                    </m:sSub>
                  </m:oMath>
                </a14:m>
                <a:r>
                  <a:rPr lang="zh-CN" altLang="en-US" sz="2400" dirty="0" smtClean="0">
                    <a:sym typeface="+mn-ea"/>
                  </a:rPr>
                  <a:t>有闭式解：</a:t>
                </a:r>
                <a:endParaRPr lang="zh-CN" altLang="en-US" sz="2400" dirty="0" smtClean="0">
                  <a:sym typeface="+mn-ea"/>
                </a:endParaRPr>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𝑤</m:t>
                          </m:r>
                        </m:e>
                        <m:sub>
                          <m:r>
                            <a:rPr lang="en-US" altLang="zh-CN" sz="2400" i="1" dirty="0" smtClean="0">
                              <a:latin typeface="Cambria Math" panose="02040503050406030204" charset="0"/>
                              <a:cs typeface="Cambria Math" panose="02040503050406030204" charset="0"/>
                              <a:sym typeface="+mn-ea"/>
                            </a:rPr>
                            <m:t>𝑖𝑗</m:t>
                          </m:r>
                        </m:sub>
                      </m:sSub>
                      <m:r>
                        <a:rPr lang="en-US" altLang="zh-CN" sz="2400" i="1" dirty="0" smtClean="0">
                          <a:latin typeface="Cambria Math" panose="02040503050406030204" charset="0"/>
                          <a:cs typeface="Cambria Math" panose="02040503050406030204" charset="0"/>
                          <a:sym typeface="+mn-ea"/>
                        </a:rPr>
                        <m:t>=</m:t>
                      </m:r>
                      <m:f>
                        <m:fPr>
                          <m:ctrlPr>
                            <a:rPr lang="en-US" altLang="zh-CN" sz="2400" i="1" dirty="0" smtClean="0">
                              <a:latin typeface="Cambria Math" panose="02040503050406030204" charset="0"/>
                              <a:cs typeface="Cambria Math" panose="02040503050406030204" charset="0"/>
                              <a:sym typeface="+mn-ea"/>
                            </a:rPr>
                          </m:ctrlPr>
                        </m:fPr>
                        <m:num>
                          <m:nary>
                            <m:naryPr>
                              <m:chr m:val="∑"/>
                              <m:limLoc m:val="subSup"/>
                              <m:supHide m:val="on"/>
                              <m:ctrlPr>
                                <a:rPr lang="en-US" altLang="zh-CN" sz="2400" i="1" dirty="0" smtClean="0">
                                  <a:latin typeface="Cambria Math" panose="02040503050406030204" charset="0"/>
                                  <a:cs typeface="Cambria Math" panose="02040503050406030204" charset="0"/>
                                  <a:sym typeface="+mn-ea"/>
                                </a:rPr>
                              </m:ctrlPr>
                            </m:naryPr>
                            <m:sub>
                              <m:r>
                                <a:rPr lang="en-US" altLang="zh-CN" sz="2400" i="1" dirty="0" smtClean="0">
                                  <a:latin typeface="Cambria Math" panose="02040503050406030204" charset="0"/>
                                  <a:cs typeface="Cambria Math" panose="02040503050406030204" charset="0"/>
                                  <a:sym typeface="+mn-ea"/>
                                </a:rPr>
                                <m:t>𝑘</m:t>
                              </m:r>
                              <m:r>
                                <a:rPr lang="en-US" altLang="zh-CN" sz="2400" i="1" dirty="0" smtClean="0">
                                  <a:latin typeface="Cambria Math" panose="02040503050406030204" charset="0"/>
                                  <a:cs typeface="Cambria Math" panose="02040503050406030204" charset="0"/>
                                  <a:sym typeface="+mn-ea"/>
                                </a:rPr>
                                <m:t>∈</m:t>
                              </m:r>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𝑄</m:t>
                                  </m:r>
                                </m:e>
                                <m:sub>
                                  <m:r>
                                    <a:rPr lang="en-US" altLang="zh-CN" sz="2400" i="1" dirty="0" smtClean="0">
                                      <a:latin typeface="Cambria Math" panose="02040503050406030204" charset="0"/>
                                      <a:cs typeface="Cambria Math" panose="02040503050406030204" charset="0"/>
                                      <a:sym typeface="+mn-ea"/>
                                    </a:rPr>
                                    <m:t>𝑖</m:t>
                                  </m:r>
                                </m:sub>
                              </m:sSub>
                            </m:sub>
                            <m:sup/>
                            <m:e>
                              <m:sSubSup>
                                <m:sSubSupPr>
                                  <m:ctrlPr>
                                    <a:rPr lang="en-US" altLang="zh-CN" sz="2400" i="1" dirty="0" smtClean="0">
                                      <a:latin typeface="Cambria Math" panose="02040503050406030204" charset="0"/>
                                      <a:cs typeface="Cambria Math" panose="02040503050406030204" charset="0"/>
                                      <a:sym typeface="+mn-ea"/>
                                    </a:rPr>
                                  </m:ctrlPr>
                                </m:sSubSupPr>
                                <m:e>
                                  <m:r>
                                    <a:rPr lang="en-US" altLang="zh-CN" sz="2400" i="1" dirty="0" smtClean="0">
                                      <a:latin typeface="Cambria Math" panose="02040503050406030204" charset="0"/>
                                      <a:cs typeface="Cambria Math" panose="02040503050406030204" charset="0"/>
                                      <a:sym typeface="+mn-ea"/>
                                    </a:rPr>
                                    <m:t>𝐶</m:t>
                                  </m:r>
                                </m:e>
                                <m:sub>
                                  <m:r>
                                    <a:rPr lang="en-US" altLang="zh-CN" sz="2400" i="1" dirty="0" smtClean="0">
                                      <a:latin typeface="Cambria Math" panose="02040503050406030204" charset="0"/>
                                      <a:cs typeface="Cambria Math" panose="02040503050406030204" charset="0"/>
                                      <a:sym typeface="+mn-ea"/>
                                    </a:rPr>
                                    <m:t>𝑗𝑘</m:t>
                                  </m:r>
                                </m:sub>
                                <m:sup>
                                  <m:r>
                                    <a:rPr lang="en-US" altLang="zh-CN" sz="2400" i="1" dirty="0" smtClean="0">
                                      <a:latin typeface="Cambria Math" panose="02040503050406030204" charset="0"/>
                                      <a:cs typeface="Cambria Math" panose="02040503050406030204" charset="0"/>
                                      <a:sym typeface="+mn-ea"/>
                                    </a:rPr>
                                    <m:t>−</m:t>
                                  </m:r>
                                  <m:r>
                                    <a:rPr lang="en-US" altLang="zh-CN" sz="2400" i="1" dirty="0" smtClean="0">
                                      <a:latin typeface="Cambria Math" panose="02040503050406030204" charset="0"/>
                                      <a:cs typeface="Cambria Math" panose="02040503050406030204" charset="0"/>
                                      <a:sym typeface="+mn-ea"/>
                                    </a:rPr>
                                    <m:t>1</m:t>
                                  </m:r>
                                </m:sup>
                              </m:sSubSup>
                            </m:e>
                          </m:nary>
                        </m:num>
                        <m:den>
                          <m:nary>
                            <m:naryPr>
                              <m:chr m:val="∑"/>
                              <m:limLoc m:val="subSup"/>
                              <m:supHide m:val="on"/>
                              <m:ctrlPr>
                                <a:rPr lang="en-US" altLang="zh-CN" sz="2400" i="1" dirty="0" smtClean="0">
                                  <a:latin typeface="Cambria Math" panose="02040503050406030204" charset="0"/>
                                  <a:cs typeface="Cambria Math" panose="02040503050406030204" charset="0"/>
                                  <a:sym typeface="+mn-ea"/>
                                </a:rPr>
                              </m:ctrlPr>
                            </m:naryPr>
                            <m:sub>
                              <m:r>
                                <a:rPr lang="en-US" altLang="zh-CN" sz="2400" i="1" dirty="0" smtClean="0">
                                  <a:latin typeface="Cambria Math" panose="02040503050406030204" charset="0"/>
                                  <a:cs typeface="Cambria Math" panose="02040503050406030204" charset="0"/>
                                  <a:sym typeface="+mn-ea"/>
                                </a:rPr>
                                <m:t>𝑙</m:t>
                              </m:r>
                              <m:r>
                                <a:rPr lang="en-US" altLang="zh-CN" sz="2400" i="1" dirty="0" smtClean="0">
                                  <a:latin typeface="Cambria Math" panose="02040503050406030204" charset="0"/>
                                  <a:cs typeface="Cambria Math" panose="02040503050406030204" charset="0"/>
                                  <a:sym typeface="+mn-ea"/>
                                </a:rPr>
                                <m:t>,</m:t>
                              </m:r>
                              <m:r>
                                <a:rPr lang="en-US" altLang="zh-CN" sz="2400" i="1" dirty="0" smtClean="0">
                                  <a:latin typeface="Cambria Math" panose="02040503050406030204" charset="0"/>
                                  <a:cs typeface="Cambria Math" panose="02040503050406030204" charset="0"/>
                                  <a:sym typeface="+mn-ea"/>
                                </a:rPr>
                                <m:t>𝑠</m:t>
                              </m:r>
                              <m:r>
                                <a:rPr lang="en-US" altLang="zh-CN" sz="2400" i="1" dirty="0" smtClean="0">
                                  <a:latin typeface="Cambria Math" panose="02040503050406030204" charset="0"/>
                                  <a:cs typeface="Cambria Math" panose="02040503050406030204" charset="0"/>
                                  <a:sym typeface="+mn-ea"/>
                                </a:rPr>
                                <m:t>∈</m:t>
                              </m:r>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𝑄</m:t>
                                  </m:r>
                                </m:e>
                                <m:sub>
                                  <m:r>
                                    <a:rPr lang="en-US" altLang="zh-CN" sz="2400" i="1" dirty="0" smtClean="0">
                                      <a:latin typeface="Cambria Math" panose="02040503050406030204" charset="0"/>
                                      <a:cs typeface="Cambria Math" panose="02040503050406030204" charset="0"/>
                                      <a:sym typeface="+mn-ea"/>
                                    </a:rPr>
                                    <m:t>𝑖</m:t>
                                  </m:r>
                                </m:sub>
                              </m:sSub>
                            </m:sub>
                            <m:sup/>
                            <m:e>
                              <m:sSubSup>
                                <m:sSubSupPr>
                                  <m:ctrlPr>
                                    <a:rPr lang="en-US" altLang="zh-CN" sz="2400" i="1" dirty="0" smtClean="0">
                                      <a:latin typeface="Cambria Math" panose="02040503050406030204" charset="0"/>
                                      <a:cs typeface="Cambria Math" panose="02040503050406030204" charset="0"/>
                                      <a:sym typeface="+mn-ea"/>
                                    </a:rPr>
                                  </m:ctrlPr>
                                </m:sSubSupPr>
                                <m:e>
                                  <m:r>
                                    <a:rPr lang="en-US" altLang="zh-CN" sz="2400" i="1" dirty="0" smtClean="0">
                                      <a:latin typeface="Cambria Math" panose="02040503050406030204" charset="0"/>
                                      <a:cs typeface="Cambria Math" panose="02040503050406030204" charset="0"/>
                                      <a:sym typeface="+mn-ea"/>
                                    </a:rPr>
                                    <m:t>𝐶</m:t>
                                  </m:r>
                                </m:e>
                                <m:sub>
                                  <m:r>
                                    <a:rPr lang="en-US" altLang="zh-CN" sz="2400" i="1" dirty="0" smtClean="0">
                                      <a:latin typeface="Cambria Math" panose="02040503050406030204" charset="0"/>
                                      <a:cs typeface="Cambria Math" panose="02040503050406030204" charset="0"/>
                                      <a:sym typeface="+mn-ea"/>
                                    </a:rPr>
                                    <m:t>𝑙𝑠</m:t>
                                  </m:r>
                                </m:sub>
                                <m:sup>
                                  <m:r>
                                    <a:rPr lang="en-US" altLang="zh-CN" sz="2400" i="1" dirty="0" smtClean="0">
                                      <a:latin typeface="Cambria Math" panose="02040503050406030204" charset="0"/>
                                      <a:cs typeface="Cambria Math" panose="02040503050406030204" charset="0"/>
                                      <a:sym typeface="+mn-ea"/>
                                    </a:rPr>
                                    <m:t>−</m:t>
                                  </m:r>
                                  <m:r>
                                    <a:rPr lang="en-US" altLang="zh-CN" sz="2400" i="1" dirty="0" smtClean="0">
                                      <a:latin typeface="Cambria Math" panose="02040503050406030204" charset="0"/>
                                      <a:cs typeface="Cambria Math" panose="02040503050406030204" charset="0"/>
                                      <a:sym typeface="+mn-ea"/>
                                    </a:rPr>
                                    <m:t>1</m:t>
                                  </m:r>
                                </m:sup>
                              </m:sSubSup>
                            </m:e>
                          </m:nary>
                        </m:den>
                      </m:f>
                    </m:oMath>
                  </m:oMathPara>
                </a14:m>
                <a:endParaRPr lang="en-US" sz="2400" dirty="0"/>
              </a:p>
              <a:p>
                <a:pPr indent="0">
                  <a:buFont typeface="Arial" panose="020B0604020202020204" pitchFamily="34" charset="0"/>
                  <a:buNone/>
                </a:pPr>
                <a:endParaRPr lang="en-US" altLang="en-US" sz="2400" dirty="0" smtClean="0">
                  <a:latin typeface="Cambria Math" panose="02040503050406030204" charset="0"/>
                  <a:ea typeface="宋体" panose="02010600030101010101" pitchFamily="2"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23215" y="1628775"/>
                <a:ext cx="8342630" cy="4868545"/>
              </a:xfrm>
              <a:prstGeom prst="rect">
                <a:avLst/>
              </a:prstGeom>
              <a:blipFill rotWithShape="1">
                <a:blip r:embed="rId1"/>
                <a:stretch>
                  <a:fillRect r="-2093"/>
                </a:stretch>
              </a:blipFill>
            </p:spPr>
            <p:txBody>
              <a:bodyPr/>
              <a:lstStyle/>
              <a:p>
                <a:r>
                  <a:rPr lang="zh-CN" altLang="en-US">
                    <a:noFill/>
                  </a:rPr>
                  <a:t> </a:t>
                </a:r>
              </a:p>
            </p:txBody>
          </p:sp>
        </mc:Fallback>
      </mc:AlternateContent>
      <p:sp>
        <p:nvSpPr>
          <p:cNvPr id="5" name="文本框 4"/>
          <p:cNvSpPr txBox="1"/>
          <p:nvPr/>
        </p:nvSpPr>
        <p:spPr>
          <a:xfrm>
            <a:off x="3608070" y="6525260"/>
            <a:ext cx="5535930" cy="368300"/>
          </a:xfrm>
          <a:prstGeom prst="rect">
            <a:avLst/>
          </a:prstGeom>
          <a:noFill/>
        </p:spPr>
        <p:txBody>
          <a:bodyPr wrap="square" rtlCol="0" anchor="t">
            <a:spAutoFit/>
          </a:bodyPr>
          <a:p>
            <a:r>
              <a:rPr lang="zh-CN" altLang="en-US"/>
              <a:t>https://blog.csdn.net/qiy_icbc/article/details/129587004</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流形学习</a:t>
            </a:r>
            <a:endParaRPr lang="zh-CN" dirty="0">
              <a:latin typeface="黑体" panose="02010609060101010101" pitchFamily="49" charset="-122"/>
              <a:ea typeface="黑体" panose="02010609060101010101" pitchFamily="49" charset="-122"/>
            </a:endParaRPr>
          </a:p>
        </p:txBody>
      </p:sp>
      <p:sp>
        <p:nvSpPr>
          <p:cNvPr id="4" name="文本框 3"/>
          <p:cNvSpPr txBox="1"/>
          <p:nvPr/>
        </p:nvSpPr>
        <p:spPr>
          <a:xfrm>
            <a:off x="2478405" y="996315"/>
            <a:ext cx="3048000" cy="368300"/>
          </a:xfrm>
          <a:prstGeom prst="rect">
            <a:avLst/>
          </a:prstGeom>
          <a:noFill/>
        </p:spPr>
        <p:txBody>
          <a:bodyPr wrap="square" rtlCol="0">
            <a:spAutoFit/>
          </a:bodyPr>
          <a:p>
            <a:endParaRPr lang="zh-CN" altLang="en-US"/>
          </a:p>
        </p:txBody>
      </p:sp>
      <p:sp>
        <p:nvSpPr>
          <p:cNvPr id="3" name="文本框 2"/>
          <p:cNvSpPr txBox="1"/>
          <p:nvPr/>
        </p:nvSpPr>
        <p:spPr>
          <a:xfrm>
            <a:off x="323215" y="1052830"/>
            <a:ext cx="7854950" cy="1229995"/>
          </a:xfrm>
          <a:prstGeom prst="rect">
            <a:avLst/>
          </a:prstGeom>
          <a:noFill/>
        </p:spPr>
        <p:txBody>
          <a:bodyPr wrap="square" rtlCol="0">
            <a:spAutoFit/>
          </a:bodyPr>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局部线性嵌入 (Locally Linear Embedding，LLE)</a:t>
            </a:r>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sz="2800" b="1" dirty="0" smtClean="0">
              <a:latin typeface="Times New Roman" panose="02020603050405020304" charset="0"/>
              <a:ea typeface="黑体" panose="02010609060101010101" pitchFamily="49" charset="-122"/>
              <a:cs typeface="Times New Roman" panose="02020603050405020304" charset="0"/>
            </a:endParaRPr>
          </a:p>
          <a:p>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323215" y="1628775"/>
                <a:ext cx="8342630" cy="4987925"/>
              </a:xfrm>
              <a:prstGeom prst="rect">
                <a:avLst/>
              </a:prstGeom>
              <a:noFill/>
            </p:spPr>
            <p:txBody>
              <a:bodyPr wrap="square" rtlCol="0">
                <a:spAutoFit/>
              </a:bodyPr>
              <a:p>
                <a:pPr marL="285750" indent="-285750">
                  <a:buFont typeface="Arial" panose="020B0604020202020204" pitchFamily="34" charset="0"/>
                  <a:buChar char="•"/>
                </a:pPr>
                <a:r>
                  <a:rPr lang="en-US" altLang="zh-CN" sz="2400" dirty="0" smtClean="0">
                    <a:sym typeface="+mn-ea"/>
                  </a:rPr>
                  <a:t>LLE</a:t>
                </a:r>
                <a:r>
                  <a:rPr lang="zh-CN" altLang="en-US" sz="2400" dirty="0" smtClean="0">
                    <a:sym typeface="+mn-ea"/>
                  </a:rPr>
                  <a:t>在低维空间中保持</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𝑤</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不变，于是</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𝑥</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对应的低维空间坐标</a:t>
                </a:r>
                <a14:m>
                  <m:oMath xmlns:m="http://schemas.openxmlformats.org/officeDocument/2006/math">
                    <m:sSub>
                      <m:sSubPr>
                        <m:ctrlPr>
                          <a:rPr lang="en-US" altLang="zh-CN" sz="2400" i="1" dirty="0" smtClean="0">
                            <a:latin typeface="Cambria Math" panose="02040503050406030204" charset="0"/>
                            <a:cs typeface="Cambria Math" panose="02040503050406030204" charset="0"/>
                            <a:sym typeface="+mn-ea"/>
                          </a:rPr>
                        </m:ctrlPr>
                      </m:sSubPr>
                      <m:e>
                        <m:r>
                          <a:rPr lang="en-US" altLang="zh-CN" sz="2400" i="1" dirty="0" smtClean="0">
                            <a:latin typeface="Cambria Math" panose="02040503050406030204" charset="0"/>
                            <a:cs typeface="Cambria Math" panose="02040503050406030204" charset="0"/>
                            <a:sym typeface="+mn-ea"/>
                          </a:rPr>
                          <m:t>𝑧</m:t>
                        </m:r>
                      </m:e>
                      <m:sub>
                        <m:r>
                          <a:rPr lang="en-US" altLang="zh-CN" sz="2400" i="1" dirty="0" smtClean="0">
                            <a:latin typeface="Cambria Math" panose="02040503050406030204" charset="0"/>
                            <a:cs typeface="Cambria Math" panose="02040503050406030204" charset="0"/>
                            <a:sym typeface="+mn-ea"/>
                          </a:rPr>
                          <m:t>𝑖</m:t>
                        </m:r>
                      </m:sub>
                    </m:sSub>
                  </m:oMath>
                </a14:m>
                <a:r>
                  <a:rPr lang="zh-CN" altLang="en-US" sz="2400" dirty="0" smtClean="0">
                    <a:sym typeface="+mn-ea"/>
                  </a:rPr>
                  <a:t>可通过下式求解：</a:t>
                </a:r>
                <a:endParaRPr lang="zh-CN" altLang="en-US" sz="2400" dirty="0" smtClean="0">
                  <a:sym typeface="+mn-ea"/>
                </a:endParaRPr>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charset="0"/>
                          <a:cs typeface="Cambria Math" panose="02040503050406030204" charset="0"/>
                        </a:rPr>
                        <m:t>𝑚𝑖𝑛</m:t>
                      </m:r>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𝑧</m:t>
                          </m:r>
                        </m:e>
                        <m:sub>
                          <m:r>
                            <a:rPr lang="en-US" altLang="zh-CN" sz="2400" i="1" baseline="-25000" dirty="0" smtClean="0">
                              <a:latin typeface="Cambria Math" panose="02040503050406030204" charset="0"/>
                              <a:cs typeface="Cambria Math" panose="02040503050406030204" charset="0"/>
                            </a:rPr>
                            <m:t>1</m:t>
                          </m:r>
                        </m:sub>
                      </m:sSub>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𝑧</m:t>
                          </m:r>
                        </m:e>
                        <m:sub>
                          <m:r>
                            <a:rPr lang="en-US" altLang="zh-CN" sz="2400" i="1" baseline="-25000" dirty="0" smtClean="0">
                              <a:latin typeface="Cambria Math" panose="02040503050406030204" charset="0"/>
                              <a:cs typeface="Cambria Math" panose="02040503050406030204" charset="0"/>
                            </a:rPr>
                            <m:t>2</m:t>
                          </m:r>
                        </m:sub>
                      </m:sSub>
                      <m:r>
                        <a:rPr lang="en-US" altLang="zh-CN" sz="2400" i="1" baseline="-25000" dirty="0" smtClean="0">
                          <a:latin typeface="Cambria Math" panose="02040503050406030204" charset="0"/>
                          <a:cs typeface="Cambria Math" panose="02040503050406030204" charset="0"/>
                        </a:rPr>
                        <m:t>,...,</m:t>
                      </m:r>
                      <m:sSub>
                        <m:sSubPr>
                          <m:ctrlPr>
                            <a:rPr lang="en-US" altLang="zh-CN" sz="2400" i="1" baseline="-25000" dirty="0" smtClean="0">
                              <a:latin typeface="Cambria Math" panose="02040503050406030204" charset="0"/>
                              <a:cs typeface="Cambria Math" panose="02040503050406030204" charset="0"/>
                            </a:rPr>
                          </m:ctrlPr>
                        </m:sSubPr>
                        <m:e>
                          <m:r>
                            <a:rPr lang="en-US" altLang="zh-CN" sz="2400" i="1" baseline="-25000" dirty="0" smtClean="0">
                              <a:latin typeface="Cambria Math" panose="02040503050406030204" charset="0"/>
                              <a:cs typeface="Cambria Math" panose="02040503050406030204" charset="0"/>
                            </a:rPr>
                            <m:t>𝑧</m:t>
                          </m:r>
                        </m:e>
                        <m:sub>
                          <m:r>
                            <a:rPr lang="en-US" altLang="zh-CN" sz="2400" i="1" baseline="-25000" dirty="0" smtClean="0">
                              <a:latin typeface="Cambria Math" panose="02040503050406030204" charset="0"/>
                              <a:cs typeface="Cambria Math" panose="02040503050406030204" charset="0"/>
                            </a:rPr>
                            <m:t>𝑚</m:t>
                          </m:r>
                        </m:sub>
                      </m:sSub>
                      <m:r>
                        <a:rPr lang="en-US" altLang="zh-CN" sz="2400" i="1" baseline="-25000" dirty="0" smtClean="0">
                          <a:latin typeface="Cambria Math" panose="02040503050406030204" charset="0"/>
                          <a:cs typeface="Cambria Math" panose="02040503050406030204" charset="0"/>
                        </a:rPr>
                        <m:t>)</m:t>
                      </m:r>
                      <m:nary>
                        <m:naryPr>
                          <m:chr m:val="∑"/>
                          <m:limLoc m:val="undOvr"/>
                          <m:ctrlPr>
                            <a:rPr lang="en-US" altLang="zh-CN" sz="2400" i="1" dirty="0" smtClean="0">
                              <a:latin typeface="Cambria Math" panose="02040503050406030204" charset="0"/>
                              <a:cs typeface="Cambria Math" panose="02040503050406030204" charset="0"/>
                            </a:rPr>
                          </m:ctrlPr>
                        </m:naryPr>
                        <m:sub>
                          <m:r>
                            <a:rPr lang="en-US" altLang="zh-CN" sz="2400" i="1" dirty="0" smtClean="0">
                              <a:latin typeface="Cambria Math" panose="02040503050406030204" charset="0"/>
                              <a:cs typeface="Cambria Math" panose="02040503050406030204" charset="0"/>
                            </a:rPr>
                            <m:t>𝑖</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1</m:t>
                          </m:r>
                        </m:sub>
                        <m:sup>
                          <m:r>
                            <a:rPr lang="en-US" altLang="zh-CN" sz="2400" i="1" dirty="0" smtClean="0">
                              <a:latin typeface="Cambria Math" panose="02040503050406030204" charset="0"/>
                              <a:cs typeface="Cambria Math" panose="02040503050406030204" charset="0"/>
                            </a:rPr>
                            <m:t>𝑚</m:t>
                          </m:r>
                        </m:sup>
                        <m:e>
                          <m:sSubSup>
                            <m:sSubSupPr>
                              <m:ctrlPr>
                                <a:rPr lang="en-US" altLang="zh-CN" sz="2400" i="1" dirty="0" smtClean="0">
                                  <a:latin typeface="Cambria Math" panose="02040503050406030204" charset="0"/>
                                  <a:cs typeface="Cambria Math" panose="02040503050406030204" charset="0"/>
                                </a:rPr>
                              </m:ctrlPr>
                            </m:sSubSupPr>
                            <m:e>
                              <m:d>
                                <m:dPr>
                                  <m:begChr m:val="‖"/>
                                  <m:endChr m:val="‖"/>
                                  <m:ctrlPr>
                                    <a:rPr lang="en-US" altLang="zh-CN" sz="2400" i="1" dirty="0" smtClean="0">
                                      <a:latin typeface="Cambria Math" panose="02040503050406030204" charset="0"/>
                                      <a:cs typeface="Cambria Math" panose="02040503050406030204" charset="0"/>
                                    </a:rPr>
                                  </m:ctrlPr>
                                </m:dPr>
                                <m:e>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𝑧</m:t>
                                      </m:r>
                                    </m:e>
                                    <m:sub>
                                      <m:r>
                                        <a:rPr lang="en-US" altLang="zh-CN" sz="2400" i="1" dirty="0" smtClean="0">
                                          <a:latin typeface="Cambria Math" panose="02040503050406030204" charset="0"/>
                                          <a:cs typeface="Cambria Math" panose="02040503050406030204" charset="0"/>
                                        </a:rPr>
                                        <m:t>𝑖</m:t>
                                      </m:r>
                                    </m:sub>
                                  </m:sSub>
                                  <m:r>
                                    <a:rPr lang="en-US" altLang="zh-CN" sz="2400" i="1" dirty="0" smtClean="0">
                                      <a:latin typeface="Cambria Math" panose="02040503050406030204" charset="0"/>
                                      <a:cs typeface="Cambria Math" panose="02040503050406030204" charset="0"/>
                                    </a:rPr>
                                    <m:t>−</m:t>
                                  </m:r>
                                  <m:nary>
                                    <m:naryPr>
                                      <m:chr m:val="∑"/>
                                      <m:limLoc m:val="undOvr"/>
                                      <m:supHide m:val="on"/>
                                      <m:ctrlPr>
                                        <a:rPr lang="en-US" altLang="zh-CN" sz="2400" i="1" dirty="0" smtClean="0">
                                          <a:latin typeface="Cambria Math" panose="02040503050406030204" charset="0"/>
                                          <a:cs typeface="Cambria Math" panose="02040503050406030204" charset="0"/>
                                        </a:rPr>
                                      </m:ctrlPr>
                                    </m:naryPr>
                                    <m:sub>
                                      <m:r>
                                        <a:rPr lang="en-US" altLang="zh-CN" sz="2400" i="1" dirty="0" smtClean="0">
                                          <a:latin typeface="Cambria Math" panose="02040503050406030204" charset="0"/>
                                          <a:cs typeface="Cambria Math" panose="02040503050406030204" charset="0"/>
                                        </a:rPr>
                                        <m:t>𝑗</m:t>
                                      </m:r>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𝑄</m:t>
                                          </m:r>
                                        </m:e>
                                        <m:sub>
                                          <m:r>
                                            <a:rPr lang="en-US" altLang="zh-CN" sz="2400" i="1" dirty="0" smtClean="0">
                                              <a:latin typeface="Cambria Math" panose="02040503050406030204" charset="0"/>
                                              <a:cs typeface="Cambria Math" panose="02040503050406030204" charset="0"/>
                                            </a:rPr>
                                            <m:t>𝑖</m:t>
                                          </m:r>
                                        </m:sub>
                                      </m:sSub>
                                    </m:sub>
                                    <m:sup/>
                                    <m:e>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𝑤</m:t>
                                          </m:r>
                                        </m:e>
                                        <m:sub>
                                          <m:r>
                                            <a:rPr lang="en-US" altLang="zh-CN" sz="2400" i="1" dirty="0" smtClean="0">
                                              <a:latin typeface="Cambria Math" panose="02040503050406030204" charset="0"/>
                                              <a:cs typeface="Cambria Math" panose="02040503050406030204" charset="0"/>
                                            </a:rPr>
                                            <m:t>𝑖𝑗</m:t>
                                          </m:r>
                                        </m:sub>
                                      </m:sSub>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𝑧</m:t>
                                          </m:r>
                                        </m:e>
                                        <m:sub>
                                          <m:r>
                                            <a:rPr lang="en-US" altLang="zh-CN" sz="2400" i="1" dirty="0" smtClean="0">
                                              <a:latin typeface="Cambria Math" panose="02040503050406030204" charset="0"/>
                                              <a:cs typeface="Cambria Math" panose="02040503050406030204" charset="0"/>
                                            </a:rPr>
                                            <m:t>𝑗</m:t>
                                          </m:r>
                                        </m:sub>
                                      </m:sSub>
                                    </m:e>
                                  </m:nary>
                                </m:e>
                              </m:d>
                            </m:e>
                            <m:sub>
                              <m:r>
                                <a:rPr lang="en-US" altLang="zh-CN" sz="2400" i="1" dirty="0" smtClean="0">
                                  <a:latin typeface="Cambria Math" panose="02040503050406030204" charset="0"/>
                                  <a:cs typeface="Cambria Math" panose="02040503050406030204" charset="0"/>
                                </a:rPr>
                                <m:t>2</m:t>
                              </m:r>
                            </m:sub>
                            <m:sup>
                              <m:r>
                                <a:rPr lang="en-US" altLang="zh-CN" sz="2400" i="1" dirty="0" smtClean="0">
                                  <a:latin typeface="Cambria Math" panose="02040503050406030204" charset="0"/>
                                  <a:cs typeface="Cambria Math" panose="02040503050406030204" charset="0"/>
                                </a:rPr>
                                <m:t>2</m:t>
                              </m:r>
                            </m:sup>
                          </m:sSubSup>
                        </m:e>
                      </m:nary>
                    </m:oMath>
                  </m:oMathPara>
                </a14:m>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buNone/>
                </a:pPr>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pPr>
                <a:r>
                  <a:rPr lang="en-US" altLang="zh-CN" sz="2400" dirty="0" smtClean="0"/>
                  <a:t> </a:t>
                </a:r>
                <a:r>
                  <a:rPr lang="zh-CN" altLang="en-US" sz="2400" dirty="0" smtClean="0"/>
                  <a:t>令</a:t>
                </a:r>
                <a14:m>
                  <m:oMath xmlns:m="http://schemas.openxmlformats.org/officeDocument/2006/math">
                    <m:r>
                      <a:rPr lang="en-US" altLang="zh-CN" sz="2400" i="1" dirty="0" smtClean="0">
                        <a:latin typeface="Cambria Math" panose="02040503050406030204" charset="0"/>
                        <a:cs typeface="Cambria Math" panose="02040503050406030204" charset="0"/>
                      </a:rPr>
                      <m:t>𝑍</m:t>
                    </m:r>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𝑧</m:t>
                        </m:r>
                      </m:e>
                      <m:sub>
                        <m:r>
                          <a:rPr lang="en-US" altLang="zh-CN" sz="2400" i="1" dirty="0" smtClean="0">
                            <a:latin typeface="Cambria Math" panose="02040503050406030204" charset="0"/>
                            <a:cs typeface="Cambria Math" panose="02040503050406030204" charset="0"/>
                          </a:rPr>
                          <m:t>1</m:t>
                        </m:r>
                      </m:sub>
                    </m:sSub>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𝑧</m:t>
                        </m:r>
                      </m:e>
                      <m:sub>
                        <m:r>
                          <a:rPr lang="en-US" altLang="zh-CN" sz="2400" i="1" dirty="0" smtClean="0">
                            <a:latin typeface="Cambria Math" panose="02040503050406030204" charset="0"/>
                            <a:cs typeface="Cambria Math" panose="02040503050406030204" charset="0"/>
                          </a:rPr>
                          <m:t>2</m:t>
                        </m:r>
                      </m:sub>
                    </m:sSub>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𝑧</m:t>
                        </m:r>
                      </m:e>
                      <m:sub>
                        <m:r>
                          <a:rPr lang="en-US" altLang="zh-CN" sz="2400" i="1" dirty="0" smtClean="0">
                            <a:latin typeface="Cambria Math" panose="02040503050406030204" charset="0"/>
                            <a:cs typeface="Cambria Math" panose="02040503050406030204" charset="0"/>
                          </a:rPr>
                          <m:t>𝑚</m:t>
                        </m:r>
                      </m:sub>
                    </m:sSub>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m:t>
                    </m:r>
                    <m:sSup>
                      <m:sSupPr>
                        <m:ctrlPr>
                          <a:rPr lang="en-US" altLang="zh-CN" sz="2400" i="1" dirty="0" smtClean="0">
                            <a:latin typeface="Cambria Math" panose="02040503050406030204" charset="0"/>
                            <a:cs typeface="Cambria Math" panose="02040503050406030204" charset="0"/>
                          </a:rPr>
                        </m:ctrlPr>
                      </m:sSupPr>
                      <m:e>
                        <m:r>
                          <a:rPr lang="en-US" altLang="zh-CN" sz="2400" i="1" dirty="0" smtClean="0">
                            <a:latin typeface="Cambria Math" panose="02040503050406030204" charset="0"/>
                            <a:cs typeface="Cambria Math" panose="02040503050406030204" charset="0"/>
                          </a:rPr>
                          <m:t>𝑅</m:t>
                        </m:r>
                      </m:e>
                      <m:sup>
                        <m:sSup>
                          <m:sSupPr>
                            <m:ctrlPr>
                              <a:rPr lang="en-US" altLang="zh-CN" sz="2400" i="1" dirty="0" smtClean="0">
                                <a:latin typeface="Cambria Math" panose="02040503050406030204" charset="0"/>
                                <a:cs typeface="Cambria Math" panose="02040503050406030204" charset="0"/>
                              </a:rPr>
                            </m:ctrlPr>
                          </m:sSupPr>
                          <m:e>
                            <m:r>
                              <a:rPr lang="en-US" altLang="zh-CN" sz="2400" i="1" dirty="0" smtClean="0">
                                <a:latin typeface="Cambria Math" panose="02040503050406030204" charset="0"/>
                                <a:cs typeface="Cambria Math" panose="02040503050406030204" charset="0"/>
                              </a:rPr>
                              <m:t>𝑑</m:t>
                            </m:r>
                          </m:e>
                          <m:sup>
                            <m:r>
                              <a:rPr lang="en-US" altLang="zh-CN" sz="2400" i="1" dirty="0" smtClean="0">
                                <a:latin typeface="Cambria Math" panose="02040503050406030204" charset="0"/>
                                <a:cs typeface="Cambria Math" panose="02040503050406030204" charset="0"/>
                              </a:rPr>
                              <m:t>’</m:t>
                            </m:r>
                          </m:sup>
                        </m:sSup>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𝑚</m:t>
                        </m:r>
                      </m:sup>
                    </m:sSup>
                  </m:oMath>
                </a14:m>
                <a:r>
                  <a:rPr lang="en-US" altLang="zh-CN" sz="2400" dirty="0" smtClean="0"/>
                  <a:t>, </a:t>
                </a:r>
                <a14:m>
                  <m:oMath xmlns:m="http://schemas.openxmlformats.org/officeDocument/2006/math">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  </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𝑊</m:t>
                        </m:r>
                        <m:r>
                          <a:rPr lang="en-US" altLang="zh-CN" sz="2400" i="1" dirty="0" smtClean="0">
                            <a:latin typeface="Cambria Math" panose="02040503050406030204" charset="0"/>
                            <a:cs typeface="Cambria Math" panose="02040503050406030204" charset="0"/>
                          </a:rPr>
                          <m:t>)</m:t>
                        </m:r>
                      </m:e>
                      <m:sub>
                        <m:r>
                          <a:rPr lang="en-US" altLang="zh-CN" sz="2400" i="1" dirty="0" smtClean="0">
                            <a:latin typeface="Cambria Math" panose="02040503050406030204" charset="0"/>
                            <a:cs typeface="Cambria Math" panose="02040503050406030204" charset="0"/>
                          </a:rPr>
                          <m:t>𝑖𝑗</m:t>
                        </m:r>
                      </m:sub>
                    </m:sSub>
                    <m:r>
                      <a:rPr lang="en-US" altLang="zh-CN" sz="2400" i="1" dirty="0" smtClean="0">
                        <a:latin typeface="Cambria Math" panose="02040503050406030204" charset="0"/>
                        <a:cs typeface="Cambria Math" panose="02040503050406030204" charset="0"/>
                      </a:rPr>
                      <m:t>=</m:t>
                    </m:r>
                    <m:sSub>
                      <m:sSubPr>
                        <m:ctrlPr>
                          <a:rPr lang="en-US" altLang="zh-CN" sz="2400" i="1" dirty="0" smtClean="0">
                            <a:latin typeface="Cambria Math" panose="02040503050406030204" charset="0"/>
                            <a:cs typeface="Cambria Math" panose="02040503050406030204" charset="0"/>
                          </a:rPr>
                        </m:ctrlPr>
                      </m:sSubPr>
                      <m:e>
                        <m:r>
                          <a:rPr lang="en-US" altLang="zh-CN" sz="2400" i="1" dirty="0" smtClean="0">
                            <a:latin typeface="Cambria Math" panose="02040503050406030204" charset="0"/>
                            <a:cs typeface="Cambria Math" panose="02040503050406030204" charset="0"/>
                          </a:rPr>
                          <m:t>𝑤</m:t>
                        </m:r>
                      </m:e>
                      <m:sub>
                        <m:r>
                          <a:rPr lang="en-US" altLang="zh-CN" sz="2400" i="1" dirty="0" smtClean="0">
                            <a:latin typeface="Cambria Math" panose="02040503050406030204" charset="0"/>
                            <a:cs typeface="Cambria Math" panose="02040503050406030204" charset="0"/>
                          </a:rPr>
                          <m:t>𝑖𝑗</m:t>
                        </m:r>
                      </m:sub>
                    </m:sSub>
                  </m:oMath>
                </a14:m>
                <a:r>
                  <a:rPr lang="en-US" altLang="zh-CN" sz="2400" dirty="0" smtClean="0"/>
                  <a:t>,</a:t>
                </a:r>
                <a:endParaRPr lang="en-US" altLang="zh-CN" sz="2400" dirty="0" smtClean="0"/>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charset="0"/>
                          <a:cs typeface="Cambria Math" panose="02040503050406030204" charset="0"/>
                        </a:rPr>
                        <m:t>𝑀</m:t>
                      </m:r>
                      <m:r>
                        <a:rPr lang="en-US" altLang="zh-CN" sz="2400" i="1" dirty="0" smtClean="0">
                          <a:latin typeface="Cambria Math" panose="02040503050406030204" charset="0"/>
                          <a:cs typeface="Cambria Math" panose="02040503050406030204" charset="0"/>
                        </a:rPr>
                        <m:t>= </m:t>
                      </m:r>
                      <m:sSup>
                        <m:sSupPr>
                          <m:ctrlPr>
                            <a:rPr lang="en-US" altLang="zh-CN" sz="2400" i="1" dirty="0" smtClean="0">
                              <a:latin typeface="Cambria Math" panose="02040503050406030204" charset="0"/>
                              <a:cs typeface="Cambria Math" panose="02040503050406030204" charset="0"/>
                            </a:rPr>
                          </m:ctrlPr>
                        </m:sSupPr>
                        <m:e>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𝐼</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𝑊</m:t>
                          </m:r>
                          <m:r>
                            <a:rPr lang="en-US" altLang="zh-CN" sz="2400" i="1" dirty="0" smtClean="0">
                              <a:latin typeface="Cambria Math" panose="02040503050406030204" charset="0"/>
                              <a:cs typeface="Cambria Math" panose="02040503050406030204" charset="0"/>
                            </a:rPr>
                            <m:t>)</m:t>
                          </m:r>
                        </m:e>
                        <m:sup>
                          <m:r>
                            <a:rPr lang="en-US" altLang="zh-CN" sz="2400" i="1" dirty="0" smtClean="0">
                              <a:latin typeface="Cambria Math" panose="02040503050406030204" charset="0"/>
                              <a:cs typeface="Cambria Math" panose="02040503050406030204" charset="0"/>
                            </a:rPr>
                            <m:t>𝑇</m:t>
                          </m:r>
                        </m:sup>
                      </m:sSup>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𝐼</m:t>
                      </m:r>
                      <m:r>
                        <a:rPr lang="en-US" altLang="zh-CN" sz="2400" i="1" dirty="0" smtClean="0">
                          <a:latin typeface="Cambria Math" panose="02040503050406030204" charset="0"/>
                          <a:cs typeface="Cambria Math" panose="02040503050406030204" charset="0"/>
                        </a:rPr>
                        <m:t>−</m:t>
                      </m:r>
                      <m:r>
                        <a:rPr lang="en-US" altLang="zh-CN" sz="2400" i="1" dirty="0" smtClean="0">
                          <a:latin typeface="Cambria Math" panose="02040503050406030204" charset="0"/>
                          <a:cs typeface="Cambria Math" panose="02040503050406030204" charset="0"/>
                        </a:rPr>
                        <m:t>𝑊</m:t>
                      </m:r>
                      <m:r>
                        <a:rPr lang="en-US" altLang="zh-CN" sz="2400" i="1" dirty="0" smtClean="0">
                          <a:latin typeface="Cambria Math" panose="02040503050406030204" charset="0"/>
                          <a:cs typeface="Cambria Math" panose="02040503050406030204" charset="0"/>
                        </a:rPr>
                        <m:t>)</m:t>
                      </m:r>
                    </m:oMath>
                  </m:oMathPara>
                </a14:m>
                <a:endParaRPr lang="en-US" altLang="zh-CN" sz="2400" i="1" dirty="0" smtClean="0">
                  <a:latin typeface="Cambria Math" panose="02040503050406030204" charset="0"/>
                  <a:cs typeface="Cambria Math" panose="02040503050406030204" charset="0"/>
                </a:endParaRPr>
              </a:p>
              <a:p>
                <a:pPr indent="0">
                  <a:buFont typeface="Arial" panose="020B0604020202020204" pitchFamily="34" charset="0"/>
                </a:pPr>
                <a:endParaRPr lang="en-US" altLang="zh-CN" sz="2400" i="1" dirty="0" smtClean="0">
                  <a:latin typeface="Cambria Math" panose="02040503050406030204" charset="0"/>
                  <a:cs typeface="Cambria Math" panose="02040503050406030204" charset="0"/>
                </a:endParaRPr>
              </a:p>
              <a:p>
                <a:pPr marL="285750" indent="-285750" algn="l">
                  <a:buClrTx/>
                  <a:buSzTx/>
                  <a:buFont typeface="Arial" panose="020B0604020202020204" pitchFamily="34" charset="0"/>
                  <a:buChar char="•"/>
                </a:pPr>
                <a:r>
                  <a:rPr lang="zh-CN" altLang="en-US" sz="2400" dirty="0" smtClean="0">
                    <a:sym typeface="+mn-ea"/>
                  </a:rPr>
                  <a:t> 则优化式可重写为下式，并通过特征值分解求解。</a:t>
                </a:r>
                <a:r>
                  <a:rPr lang="en-US" altLang="zh-CN" sz="2400" dirty="0">
                    <a:latin typeface="Verdana" panose="020B0604030504040204" pitchFamily="34" charset="0"/>
                    <a:ea typeface="幼圆" panose="02010509060101010101" pitchFamily="49" charset="-122"/>
                    <a:sym typeface="+mn-ea"/>
                  </a:rPr>
                  <a:t>                     </a:t>
                </a:r>
                <a:endParaRPr lang="en-US" sz="2400" dirty="0">
                  <a:latin typeface="Verdana" panose="020B0604030504040204" pitchFamily="34" charset="0"/>
                  <a:ea typeface="幼圆" panose="02010509060101010101" pitchFamily="49" charset="-122"/>
                </a:endParaRPr>
              </a:p>
              <a:p>
                <a:pPr indent="0">
                  <a:buFont typeface="Arial" panose="020B0604020202020204" pitchFamily="34" charset="0"/>
                  <a:buNone/>
                </a:pPr>
                <a:endParaRPr lang="zh-CN" altLang="en-US" sz="2400" dirty="0" smtClean="0"/>
              </a:p>
              <a:p>
                <a:pPr indent="0">
                  <a:buFont typeface="Arial" panose="020B0604020202020204" pitchFamily="34" charset="0"/>
                  <a:buNone/>
                </a:pPr>
                <a:endParaRPr lang="en-US" altLang="en-US" sz="3600" dirty="0" smtClean="0">
                  <a:latin typeface="Cambria Math" panose="02040503050406030204" charset="0"/>
                  <a:ea typeface="宋体" panose="02010600030101010101" pitchFamily="2"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23215" y="1628775"/>
                <a:ext cx="8342630" cy="498792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205480" y="5661660"/>
                <a:ext cx="3028315" cy="9448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𝑚𝑖𝑛</m:t>
                      </m:r>
                      <m:r>
                        <a:rPr lang="en-US" altLang="zh-CN" sz="2800" i="1" baseline="-25000">
                          <a:latin typeface="Cambria Math" panose="02040503050406030204" charset="0"/>
                          <a:cs typeface="Cambria Math" panose="02040503050406030204" charset="0"/>
                        </a:rPr>
                        <m:t>(</m:t>
                      </m:r>
                      <m:r>
                        <a:rPr lang="en-US" altLang="zh-CN" sz="2800" i="1" baseline="-25000">
                          <a:latin typeface="Cambria Math" panose="02040503050406030204" charset="0"/>
                          <a:cs typeface="Cambria Math" panose="02040503050406030204" charset="0"/>
                        </a:rPr>
                        <m:t>𝑍</m:t>
                      </m:r>
                      <m:r>
                        <a:rPr lang="en-US" altLang="zh-CN" sz="2800" i="1" baseline="-25000">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𝑡𝑟</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𝑍𝑀</m:t>
                      </m:r>
                      <m:sSup>
                        <m:sSupPr>
                          <m:ctrlPr>
                            <a:rPr lang="en-US" altLang="zh-CN" sz="2800">
                              <a:latin typeface="Cambria Math" panose="02040503050406030204" charset="0"/>
                              <a:cs typeface="Cambria Math" panose="02040503050406030204" charset="0"/>
                            </a:rPr>
                          </m:ctrlPr>
                        </m:sSupPr>
                        <m:e>
                          <m:r>
                            <a:rPr lang="en-US" altLang="zh-CN" sz="2800" i="1">
                              <a:latin typeface="Cambria Math" panose="02040503050406030204" charset="0"/>
                              <a:cs typeface="Cambria Math" panose="02040503050406030204" charset="0"/>
                            </a:rPr>
                            <m:t>𝑍</m:t>
                          </m:r>
                        </m:e>
                        <m:sup>
                          <m:r>
                            <a:rPr lang="en-US" altLang="zh-CN" sz="2800" i="1">
                              <a:latin typeface="Cambria Math" panose="02040503050406030204" charset="0"/>
                              <a:cs typeface="Cambria Math" panose="02040503050406030204" charset="0"/>
                            </a:rPr>
                            <m:t>𝑇</m:t>
                          </m:r>
                        </m:sup>
                      </m:sSup>
                      <m:r>
                        <a:rPr lang="en-US" altLang="zh-CN" sz="2800" i="1">
                          <a:latin typeface="Cambria Math" panose="02040503050406030204" charset="0"/>
                          <a:cs typeface="Cambria Math" panose="02040503050406030204" charset="0"/>
                        </a:rPr>
                        <m:t>)</m:t>
                      </m:r>
                    </m:oMath>
                  </m:oMathPara>
                </a14:m>
                <a:endParaRPr lang="en-US" altLang="zh-CN" sz="28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𝑠</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𝑡</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𝑍</m:t>
                      </m:r>
                      <m:sSup>
                        <m:sSupPr>
                          <m:ctrlPr>
                            <a:rPr lang="en-US" altLang="zh-CN" sz="2800">
                              <a:latin typeface="Cambria Math" panose="02040503050406030204" charset="0"/>
                              <a:cs typeface="Cambria Math" panose="02040503050406030204" charset="0"/>
                            </a:rPr>
                          </m:ctrlPr>
                        </m:sSupPr>
                        <m:e>
                          <m:r>
                            <a:rPr lang="en-US" altLang="zh-CN" sz="2800" i="1">
                              <a:latin typeface="Cambria Math" panose="02040503050406030204" charset="0"/>
                              <a:cs typeface="Cambria Math" panose="02040503050406030204" charset="0"/>
                            </a:rPr>
                            <m:t>𝑍</m:t>
                          </m:r>
                        </m:e>
                        <m:sup>
                          <m:r>
                            <a:rPr lang="en-US" altLang="zh-CN" sz="2800" i="1">
                              <a:latin typeface="Cambria Math" panose="02040503050406030204" charset="0"/>
                              <a:cs typeface="Cambria Math" panose="02040503050406030204" charset="0"/>
                            </a:rPr>
                            <m:t>𝑇</m:t>
                          </m:r>
                        </m:sup>
                      </m:sSup>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𝐼</m:t>
                      </m:r>
                    </m:oMath>
                  </m:oMathPara>
                </a14:m>
                <a:endParaRPr lang="en-US" altLang="zh-CN" sz="2800"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205480" y="5661660"/>
                <a:ext cx="3028315" cy="944880"/>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文本框 5"/>
          <p:cNvSpPr txBox="1"/>
          <p:nvPr>
            <p:custDataLst>
              <p:tags r:id="rId3"/>
            </p:custDataLst>
          </p:nvPr>
        </p:nvSpPr>
        <p:spPr>
          <a:xfrm>
            <a:off x="3608070" y="6525260"/>
            <a:ext cx="5535930" cy="368300"/>
          </a:xfrm>
          <a:prstGeom prst="rect">
            <a:avLst/>
          </a:prstGeom>
          <a:noFill/>
        </p:spPr>
        <p:txBody>
          <a:bodyPr wrap="square" rtlCol="0" anchor="t">
            <a:spAutoFit/>
          </a:bodyPr>
          <a:p>
            <a:r>
              <a:rPr lang="zh-CN" altLang="en-US"/>
              <a:t>https://blog.csdn.net/qiy_icbc/article/details/129587004</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低维嵌入</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多维缩放</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sz="2800" b="1" dirty="0" smtClean="0">
                <a:solidFill>
                  <a:schemeClr val="bg1">
                    <a:lumMod val="85000"/>
                  </a:schemeClr>
                </a:solidFill>
                <a:latin typeface="黑体" panose="02010609060101010101" pitchFamily="49" charset="-122"/>
                <a:ea typeface="黑体" panose="02010609060101010101" pitchFamily="49" charset="-122"/>
              </a:rPr>
              <a:t>流形学习</a:t>
            </a:r>
            <a:endParaRPr 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rPr>
              <a:t>主成分分析</a:t>
            </a:r>
            <a:endParaRPr lang="zh-CN" altLang="en-US" sz="28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概述</a:t>
            </a:r>
            <a:endParaRPr lang="en-US" altLang="zh-CN" sz="2800" b="1" dirty="0" smtClean="0">
              <a:latin typeface="黑体" panose="02010609060101010101" pitchFamily="49" charset="-122"/>
              <a:ea typeface="黑体" panose="02010609060101010101" pitchFamily="49" charset="-122"/>
              <a:cs typeface="+mn-ea"/>
            </a:endParaRPr>
          </a:p>
          <a:p>
            <a:pPr lvl="1"/>
            <a:r>
              <a:rPr lang="ja-JP" altLang="en-US" sz="2400" dirty="0">
                <a:latin typeface="宋体" panose="02010600030101010101" pitchFamily="2" charset="-122"/>
                <a:ea typeface="宋体" panose="02010600030101010101" pitchFamily="2" charset="-122"/>
              </a:rPr>
              <a:t>主成分分析（</a:t>
            </a:r>
            <a:r>
              <a:rPr lang="en-GB" altLang="zh-CN" sz="2400" dirty="0">
                <a:latin typeface="宋体" panose="02010600030101010101" pitchFamily="2" charset="-122"/>
                <a:ea typeface="宋体" panose="02010600030101010101" pitchFamily="2" charset="-122"/>
              </a:rPr>
              <a:t>principal component analysis, PCA</a:t>
            </a:r>
            <a:r>
              <a:rPr lang="zh-CN" altLang="en-GB" sz="2400" dirty="0">
                <a:latin typeface="宋体" panose="02010600030101010101" pitchFamily="2" charset="-122"/>
                <a:ea typeface="宋体" panose="02010600030101010101" pitchFamily="2" charset="-122"/>
              </a:rPr>
              <a:t>）</a:t>
            </a:r>
            <a:r>
              <a:rPr lang="ja-JP" altLang="en-US" sz="2400" dirty="0">
                <a:latin typeface="宋体" panose="02010600030101010101" pitchFamily="2" charset="-122"/>
                <a:ea typeface="宋体" panose="02010600030101010101" pitchFamily="2" charset="-122"/>
              </a:rPr>
              <a:t>是一种常用的无监督学习方法</a:t>
            </a:r>
            <a:endParaRPr lang="en-GB" altLang="ja-JP" sz="2400" dirty="0">
              <a:latin typeface="宋体" panose="02010600030101010101" pitchFamily="2" charset="-122"/>
              <a:ea typeface="宋体" panose="02010600030101010101" pitchFamily="2" charset="-122"/>
            </a:endParaRPr>
          </a:p>
          <a:p>
            <a:pPr lvl="1"/>
            <a:r>
              <a:rPr lang="en-US" altLang="zh-CN" sz="2400" dirty="0">
                <a:latin typeface="宋体" panose="02010600030101010101" pitchFamily="2" charset="-122"/>
                <a:ea typeface="宋体" panose="02010600030101010101" pitchFamily="2" charset="-122"/>
              </a:rPr>
              <a:t>PCA</a:t>
            </a:r>
            <a:r>
              <a:rPr lang="zh-CN" altLang="zh-CN" sz="2400" dirty="0">
                <a:latin typeface="宋体" panose="02010600030101010101" pitchFamily="2" charset="-122"/>
                <a:ea typeface="宋体" panose="02010600030101010101" pitchFamily="2" charset="-122"/>
              </a:rPr>
              <a:t>方法简称为主分量分析法、主成分分析法或</a:t>
            </a:r>
            <a:r>
              <a:rPr lang="en-US" altLang="zh-CN" sz="2400" dirty="0">
                <a:latin typeface="宋体" panose="02010600030101010101" pitchFamily="2" charset="-122"/>
                <a:ea typeface="宋体" panose="02010600030101010101" pitchFamily="2" charset="-122"/>
              </a:rPr>
              <a:t>PCA</a:t>
            </a:r>
            <a:r>
              <a:rPr lang="zh-CN" altLang="zh-CN" sz="2400" dirty="0">
                <a:latin typeface="宋体" panose="02010600030101010101" pitchFamily="2" charset="-122"/>
                <a:ea typeface="宋体" panose="02010600030101010101" pitchFamily="2" charset="-122"/>
              </a:rPr>
              <a:t>方法，在多元统计分析或经济统计分析领域，亦通常将其称之为因子载荷分析或因子分析</a:t>
            </a:r>
            <a:endParaRPr lang="en-US" altLang="zh-CN"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这一方法利用</a:t>
            </a:r>
            <a:r>
              <a:rPr lang="ja-JP" altLang="en-US" sz="2400" dirty="0">
                <a:solidFill>
                  <a:srgbClr val="0000FF"/>
                </a:solidFill>
                <a:latin typeface="宋体" panose="02010600030101010101" pitchFamily="2" charset="-122"/>
                <a:ea typeface="宋体" panose="02010600030101010101" pitchFamily="2" charset="-122"/>
              </a:rPr>
              <a:t>正交变换</a:t>
            </a:r>
            <a:r>
              <a:rPr lang="ja-JP" altLang="en-US" sz="2400" dirty="0">
                <a:latin typeface="宋体" panose="02010600030101010101" pitchFamily="2" charset="-122"/>
                <a:ea typeface="宋体" panose="02010600030101010101" pitchFamily="2" charset="-122"/>
              </a:rPr>
              <a:t>把由线性相关变量表示的观测数据转换为</a:t>
            </a:r>
            <a:r>
              <a:rPr lang="ja-JP" altLang="en-US" sz="2400" dirty="0">
                <a:solidFill>
                  <a:srgbClr val="0000FF"/>
                </a:solidFill>
                <a:latin typeface="宋体" panose="02010600030101010101" pitchFamily="2" charset="-122"/>
                <a:ea typeface="宋体" panose="02010600030101010101" pitchFamily="2" charset="-122"/>
              </a:rPr>
              <a:t>少数几个</a:t>
            </a:r>
            <a:r>
              <a:rPr lang="ja-JP" altLang="en-US" sz="2400" dirty="0">
                <a:latin typeface="宋体" panose="02010600030101010101" pitchFamily="2" charset="-122"/>
                <a:ea typeface="宋体" panose="02010600030101010101" pitchFamily="2" charset="-122"/>
              </a:rPr>
              <a:t>由线性无关变量表示的数据，线性无关的变量称为</a:t>
            </a:r>
            <a:r>
              <a:rPr lang="ja-JP" altLang="en-US" sz="2400" dirty="0">
                <a:solidFill>
                  <a:srgbClr val="0000FF"/>
                </a:solidFill>
                <a:latin typeface="宋体" panose="02010600030101010101" pitchFamily="2" charset="-122"/>
                <a:ea typeface="宋体" panose="02010600030101010101" pitchFamily="2" charset="-122"/>
              </a:rPr>
              <a:t>主成分</a:t>
            </a:r>
            <a:endParaRPr lang="en-US" altLang="ja-JP" sz="2400" dirty="0">
              <a:solidFill>
                <a:srgbClr val="0000FF"/>
              </a:solidFill>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主成分的个数通常小于原始变量的个数，所以主成分分析属于</a:t>
            </a:r>
            <a:r>
              <a:rPr lang="ja-JP" altLang="en-US" sz="2400" dirty="0">
                <a:solidFill>
                  <a:srgbClr val="0000FF"/>
                </a:solidFill>
                <a:latin typeface="宋体" panose="02010600030101010101" pitchFamily="2" charset="-122"/>
                <a:ea typeface="宋体" panose="02010600030101010101" pitchFamily="2" charset="-122"/>
              </a:rPr>
              <a:t>降维</a:t>
            </a:r>
            <a:r>
              <a:rPr lang="ja-JP" altLang="en-US" sz="2400" dirty="0">
                <a:latin typeface="宋体" panose="02010600030101010101" pitchFamily="2" charset="-122"/>
                <a:ea typeface="宋体" panose="02010600030101010101" pitchFamily="2" charset="-122"/>
              </a:rPr>
              <a:t>方法</a:t>
            </a:r>
            <a:endParaRPr lang="en-US"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主成分分析主要用于发现数据中的</a:t>
            </a:r>
            <a:r>
              <a:rPr lang="ja-JP" altLang="en-US" sz="2400" dirty="0">
                <a:solidFill>
                  <a:srgbClr val="0000FF"/>
                </a:solidFill>
                <a:latin typeface="宋体" panose="02010600030101010101" pitchFamily="2" charset="-122"/>
                <a:ea typeface="宋体" panose="02010600030101010101" pitchFamily="2" charset="-122"/>
              </a:rPr>
              <a:t>基本结构</a:t>
            </a:r>
            <a:r>
              <a:rPr lang="ja-JP" altLang="en-US" sz="2400" dirty="0">
                <a:latin typeface="宋体" panose="02010600030101010101" pitchFamily="2" charset="-122"/>
                <a:ea typeface="宋体" panose="02010600030101010101" pitchFamily="2" charset="-122"/>
              </a:rPr>
              <a:t>，即数据中变量之间的关系</a:t>
            </a:r>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基本思想</a:t>
            </a:r>
            <a:endParaRPr lang="en-US" altLang="zh-CN" sz="2800" b="1" dirty="0" smtClean="0">
              <a:latin typeface="黑体" panose="02010609060101010101" pitchFamily="49" charset="-122"/>
              <a:ea typeface="黑体" panose="02010609060101010101" pitchFamily="49" charset="-122"/>
              <a:cs typeface="+mn-ea"/>
            </a:endParaRPr>
          </a:p>
          <a:p>
            <a:pPr lvl="1"/>
            <a:r>
              <a:rPr lang="ja-JP" altLang="en-US" sz="2400" dirty="0">
                <a:latin typeface="宋体" panose="02010600030101010101" pitchFamily="2" charset="-122"/>
                <a:ea typeface="宋体" panose="02010600030101010101" pitchFamily="2" charset="-122"/>
              </a:rPr>
              <a:t>主成分分析中，首先对给定数据进行</a:t>
            </a:r>
            <a:r>
              <a:rPr lang="ja-JP" altLang="en-US" sz="2400" dirty="0">
                <a:solidFill>
                  <a:srgbClr val="0000FF"/>
                </a:solidFill>
                <a:latin typeface="宋体" panose="02010600030101010101" pitchFamily="2" charset="-122"/>
                <a:ea typeface="宋体" panose="02010600030101010101" pitchFamily="2" charset="-122"/>
              </a:rPr>
              <a:t>规范化</a:t>
            </a:r>
            <a:r>
              <a:rPr lang="ja-JP" altLang="en-US" sz="2400" dirty="0">
                <a:latin typeface="宋体" panose="02010600030101010101" pitchFamily="2" charset="-122"/>
                <a:ea typeface="宋体" panose="02010600030101010101" pitchFamily="2" charset="-122"/>
              </a:rPr>
              <a:t>，使得数据每一变量的平均值为</a:t>
            </a:r>
            <a:r>
              <a:rPr lang="en-US" altLang="ja-JP" sz="2400" dirty="0">
                <a:latin typeface="宋体" panose="02010600030101010101" pitchFamily="2" charset="-122"/>
                <a:ea typeface="宋体" panose="02010600030101010101" pitchFamily="2" charset="-122"/>
              </a:rPr>
              <a:t>0</a:t>
            </a:r>
            <a:r>
              <a:rPr lang="ja-JP" altLang="en-US" sz="2400" dirty="0">
                <a:latin typeface="宋体" panose="02010600030101010101" pitchFamily="2" charset="-122"/>
                <a:ea typeface="宋体" panose="02010600030101010101" pitchFamily="2" charset="-122"/>
              </a:rPr>
              <a:t>，方差为</a:t>
            </a:r>
            <a:r>
              <a:rPr lang="en-US" altLang="ja-JP" sz="2400" dirty="0" smtClean="0">
                <a:latin typeface="宋体" panose="02010600030101010101" pitchFamily="2" charset="-122"/>
                <a:ea typeface="宋体" panose="02010600030101010101" pitchFamily="2" charset="-122"/>
              </a:rPr>
              <a:t>1</a:t>
            </a:r>
            <a:endParaRPr lang="en-US" altLang="ja-JP" sz="2400" dirty="0" smtClean="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之后对数据进行正交变换，原来由线性相关变量表示的数据，通过正交变换变成由若干个线性无关的新变量表示的</a:t>
            </a:r>
            <a:r>
              <a:rPr lang="ja-JP" altLang="en-US" sz="2400" dirty="0" smtClean="0">
                <a:latin typeface="宋体" panose="02010600030101010101" pitchFamily="2" charset="-122"/>
                <a:ea typeface="宋体" panose="02010600030101010101" pitchFamily="2" charset="-122"/>
              </a:rPr>
              <a:t>数据</a:t>
            </a:r>
            <a:endParaRPr lang="en-US" altLang="ja-JP" sz="2400" dirty="0" smtClean="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新变量是可能的正交变换中</a:t>
            </a:r>
            <a:r>
              <a:rPr lang="ja-JP" altLang="en-US" sz="2400" dirty="0">
                <a:solidFill>
                  <a:srgbClr val="0000FF"/>
                </a:solidFill>
                <a:latin typeface="宋体" panose="02010600030101010101" pitchFamily="2" charset="-122"/>
                <a:ea typeface="宋体" panose="02010600030101010101" pitchFamily="2" charset="-122"/>
              </a:rPr>
              <a:t>变量的方差的和（信息保存）最大的</a:t>
            </a:r>
            <a:r>
              <a:rPr lang="ja-JP" altLang="en-US" sz="2400" dirty="0">
                <a:latin typeface="宋体" panose="02010600030101010101" pitchFamily="2" charset="-122"/>
                <a:ea typeface="宋体" panose="02010600030101010101" pitchFamily="2" charset="-122"/>
              </a:rPr>
              <a:t>，方差表示在新变量上信息的</a:t>
            </a:r>
            <a:r>
              <a:rPr lang="ja-JP" altLang="en-US" sz="2400" dirty="0" smtClean="0">
                <a:latin typeface="宋体" panose="02010600030101010101" pitchFamily="2" charset="-122"/>
                <a:ea typeface="宋体" panose="02010600030101010101" pitchFamily="2" charset="-122"/>
              </a:rPr>
              <a:t>大小</a:t>
            </a:r>
            <a:endParaRPr lang="en-US" altLang="ja-JP" sz="2400" dirty="0" smtClean="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可以用主分成近似地表示原始数据，发现数据的基本结构</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也可以把数据由少数主成分表示，对数据降维</a:t>
            </a:r>
            <a:endParaRPr lang="en-GB"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基本思想</a:t>
            </a:r>
            <a:endParaRPr lang="en-US" altLang="zh-CN" sz="2800" b="1" dirty="0" smtClean="0">
              <a:latin typeface="黑体" panose="02010609060101010101" pitchFamily="49" charset="-122"/>
              <a:ea typeface="黑体" panose="02010609060101010101" pitchFamily="49" charset="-122"/>
              <a:cs typeface="+mn-ea"/>
            </a:endParaRPr>
          </a:p>
          <a:p>
            <a:pPr lvl="1"/>
            <a:r>
              <a:rPr lang="ja-JP" altLang="en-GB" sz="2400" dirty="0">
                <a:latin typeface="宋体" panose="02010600030101010101" pitchFamily="2" charset="-122"/>
                <a:ea typeface="宋体" panose="02010600030101010101" pitchFamily="2" charset="-122"/>
              </a:rPr>
              <a:t>数据集合</a:t>
            </a:r>
            <a:r>
              <a:rPr lang="ja-JP" altLang="en-US" sz="2400" dirty="0">
                <a:latin typeface="宋体" panose="02010600030101010101" pitchFamily="2" charset="-122"/>
                <a:ea typeface="宋体" panose="02010600030101010101" pitchFamily="2" charset="-122"/>
              </a:rPr>
              <a:t>中的样本由实数空间</a:t>
            </a:r>
            <a:r>
              <a:rPr lang="zh-CN" altLang="en-US" sz="2400" dirty="0">
                <a:latin typeface="宋体" panose="02010600030101010101" pitchFamily="2" charset="-122"/>
                <a:ea typeface="宋体" panose="02010600030101010101" pitchFamily="2" charset="-122"/>
              </a:rPr>
              <a:t>（</a:t>
            </a:r>
            <a:r>
              <a:rPr lang="ja-JP" altLang="en-US" sz="2400" dirty="0">
                <a:latin typeface="宋体" panose="02010600030101010101" pitchFamily="2" charset="-122"/>
                <a:ea typeface="宋体" panose="02010600030101010101" pitchFamily="2" charset="-122"/>
              </a:rPr>
              <a:t>正交坐标系</a:t>
            </a:r>
            <a:r>
              <a:rPr lang="zh-CN" altLang="en-US" sz="2400" dirty="0">
                <a:latin typeface="宋体" panose="02010600030101010101" pitchFamily="2" charset="-122"/>
                <a:ea typeface="宋体" panose="02010600030101010101" pitchFamily="2" charset="-122"/>
              </a:rPr>
              <a:t>） 中的点表示，空间的一个坐标轴表示一个变量，规范化处理后得到的数据分布在原点</a:t>
            </a:r>
            <a:r>
              <a:rPr lang="zh-CN" altLang="en-US" sz="2400" dirty="0" smtClean="0">
                <a:latin typeface="宋体" panose="02010600030101010101" pitchFamily="2" charset="-122"/>
                <a:ea typeface="宋体" panose="02010600030101010101" pitchFamily="2" charset="-122"/>
              </a:rPr>
              <a:t>附近</a:t>
            </a:r>
            <a:endParaRPr lang="en-US" altLang="zh-CN" sz="2400" dirty="0" smtClean="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对原坐标系中的数据进行主成分分析等价于进行坐标系旋转变换，将数据投影到新坐标系的坐标轴上</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新坐标系的第一坐标轴、第二坐标轴等分别表示第一主成分、 第二主成分等</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数据在每一轴上的坐标值的平方表示相应变量的方差</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这个坐标系是在所有可能的新的坐标系中，坐标轴上的方差的和最大的</a:t>
            </a:r>
            <a:endParaRPr lang="en-GB"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smtClean="0">
                <a:latin typeface="黑体" panose="02010609060101010101" pitchFamily="49" charset="-122"/>
                <a:ea typeface="黑体" panose="02010609060101010101" pitchFamily="49" charset="-122"/>
                <a:cs typeface="+mn-ea"/>
              </a:rPr>
              <a:t>例：</a:t>
            </a:r>
            <a:r>
              <a:rPr lang="ja-JP" altLang="en-US" sz="2400" dirty="0">
                <a:latin typeface="黑体" panose="02010609060101010101" pitchFamily="49" charset="-122"/>
                <a:ea typeface="黑体" panose="02010609060101010101" pitchFamily="49" charset="-122"/>
              </a:rPr>
              <a:t>数据由线性相关的两个变量</a:t>
            </a:r>
            <a:r>
              <a:rPr lang="en-GB" altLang="ja-JP" sz="2400" dirty="0">
                <a:latin typeface="黑体" panose="02010609060101010101" pitchFamily="49" charset="-122"/>
                <a:ea typeface="黑体" panose="02010609060101010101" pitchFamily="49" charset="-122"/>
              </a:rPr>
              <a:t>x</a:t>
            </a:r>
            <a:r>
              <a:rPr lang="en-US" altLang="zh-CN" sz="2400" baseline="-25000" dirty="0">
                <a:latin typeface="黑体" panose="02010609060101010101" pitchFamily="49" charset="-122"/>
                <a:ea typeface="黑体" panose="02010609060101010101" pitchFamily="49" charset="-122"/>
              </a:rPr>
              <a:t>1</a:t>
            </a:r>
            <a:r>
              <a:rPr lang="ja-JP" altLang="en-US" sz="2400" dirty="0">
                <a:latin typeface="黑体" panose="02010609060101010101" pitchFamily="49" charset="-122"/>
                <a:ea typeface="黑体" panose="02010609060101010101" pitchFamily="49" charset="-122"/>
              </a:rPr>
              <a:t>和</a:t>
            </a:r>
            <a:r>
              <a:rPr lang="en-GB" altLang="ja-JP" sz="2400" dirty="0">
                <a:latin typeface="黑体" panose="02010609060101010101" pitchFamily="49" charset="-122"/>
                <a:ea typeface="黑体" panose="02010609060101010101" pitchFamily="49" charset="-122"/>
              </a:rPr>
              <a:t>x</a:t>
            </a:r>
            <a:r>
              <a:rPr lang="en-US" altLang="zh-CN" sz="2400" baseline="-25000" dirty="0">
                <a:latin typeface="黑体" panose="02010609060101010101" pitchFamily="49" charset="-122"/>
                <a:ea typeface="黑体" panose="02010609060101010101" pitchFamily="49" charset="-122"/>
              </a:rPr>
              <a:t>2</a:t>
            </a:r>
            <a:r>
              <a:rPr lang="ja-JP" altLang="en-US" sz="2400" dirty="0" smtClean="0">
                <a:latin typeface="黑体" panose="02010609060101010101" pitchFamily="49" charset="-122"/>
                <a:ea typeface="黑体" panose="02010609060101010101" pitchFamily="49" charset="-122"/>
              </a:rPr>
              <a:t>表示</a:t>
            </a:r>
            <a:endParaRPr lang="en-US" altLang="zh-CN" sz="2400" b="1" dirty="0" smtClean="0">
              <a:latin typeface="黑体" panose="02010609060101010101" pitchFamily="49" charset="-122"/>
              <a:ea typeface="黑体" panose="02010609060101010101" pitchFamily="49" charset="-122"/>
              <a:cs typeface="+mn-ea"/>
            </a:endParaRPr>
          </a:p>
          <a:p>
            <a:pPr lvl="1"/>
            <a:r>
              <a:rPr lang="ja-JP" altLang="en-US" sz="2400" dirty="0" smtClean="0">
                <a:latin typeface="宋体" panose="02010600030101010101" pitchFamily="2" charset="-122"/>
                <a:ea typeface="宋体" panose="02010600030101010101" pitchFamily="2" charset="-122"/>
              </a:rPr>
              <a:t>主成分分析</a:t>
            </a:r>
            <a:r>
              <a:rPr lang="ja-JP" altLang="en-US" sz="2400" dirty="0">
                <a:latin typeface="宋体" panose="02010600030101010101" pitchFamily="2" charset="-122"/>
                <a:ea typeface="宋体" panose="02010600030101010101" pitchFamily="2" charset="-122"/>
              </a:rPr>
              <a:t>对数据</a:t>
            </a:r>
            <a:r>
              <a:rPr lang="ja-JP" altLang="en-US" sz="2400" dirty="0" smtClean="0">
                <a:latin typeface="宋体" panose="02010600030101010101" pitchFamily="2" charset="-122"/>
                <a:ea typeface="宋体" panose="02010600030101010101" pitchFamily="2" charset="-122"/>
              </a:rPr>
              <a:t>进行</a:t>
            </a:r>
            <a:r>
              <a:rPr lang="ja-JP" altLang="en-US" sz="2400" dirty="0">
                <a:latin typeface="宋体" panose="02010600030101010101" pitchFamily="2" charset="-122"/>
                <a:ea typeface="宋体" panose="02010600030101010101" pitchFamily="2" charset="-122"/>
              </a:rPr>
              <a:t>旋转变换，并将数据</a:t>
            </a:r>
            <a:r>
              <a:rPr lang="ja-JP" altLang="en-US" sz="2400" dirty="0" smtClean="0">
                <a:latin typeface="宋体" panose="02010600030101010101" pitchFamily="2" charset="-122"/>
                <a:ea typeface="宋体" panose="02010600030101010101" pitchFamily="2" charset="-122"/>
              </a:rPr>
              <a:t>在</a:t>
            </a:r>
            <a:r>
              <a:rPr lang="ja-JP" altLang="en-US" sz="2400" dirty="0">
                <a:latin typeface="宋体" panose="02010600030101010101" pitchFamily="2" charset="-122"/>
                <a:ea typeface="宋体" panose="02010600030101010101" pitchFamily="2" charset="-122"/>
              </a:rPr>
              <a:t>新坐标系表示</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主成分分析选择方差最大的方向（第一主成分）作为新坐标系的第一坐标轴，即</a:t>
            </a:r>
            <a:r>
              <a:rPr lang="en-GB" altLang="ja-JP" sz="2400" dirty="0">
                <a:latin typeface="宋体" panose="02010600030101010101" pitchFamily="2" charset="-122"/>
                <a:ea typeface="宋体" panose="02010600030101010101" pitchFamily="2" charset="-122"/>
              </a:rPr>
              <a:t>y</a:t>
            </a:r>
            <a:r>
              <a:rPr lang="en-US" altLang="zh-CN" sz="2400" baseline="-25000" dirty="0">
                <a:latin typeface="宋体" panose="02010600030101010101" pitchFamily="2" charset="-122"/>
                <a:ea typeface="宋体" panose="02010600030101010101" pitchFamily="2" charset="-122"/>
              </a:rPr>
              <a:t>1</a:t>
            </a:r>
            <a:r>
              <a:rPr lang="ja-JP" altLang="en-US" sz="2400" dirty="0">
                <a:latin typeface="宋体" panose="02010600030101010101" pitchFamily="2" charset="-122"/>
                <a:ea typeface="宋体" panose="02010600030101010101" pitchFamily="2" charset="-122"/>
              </a:rPr>
              <a:t>轴</a:t>
            </a:r>
            <a:endParaRPr lang="en-GB" altLang="ja-JP" sz="2400" dirty="0">
              <a:latin typeface="宋体" panose="02010600030101010101" pitchFamily="2" charset="-122"/>
              <a:ea typeface="宋体" panose="02010600030101010101" pitchFamily="2" charset="-122"/>
            </a:endParaRPr>
          </a:p>
          <a:p>
            <a:pPr lvl="1"/>
            <a:r>
              <a:rPr lang="ja-JP" altLang="en-US" sz="2400" dirty="0">
                <a:latin typeface="宋体" panose="02010600030101010101" pitchFamily="2" charset="-122"/>
                <a:ea typeface="宋体" panose="02010600030101010101" pitchFamily="2" charset="-122"/>
              </a:rPr>
              <a:t>之后选择与第一坐标轴正交，且方差次之的方向第二主成分）作为新坐标系的第二坐标轴，即</a:t>
            </a:r>
            <a:r>
              <a:rPr lang="en-US" altLang="ja-JP" sz="2400" dirty="0">
                <a:latin typeface="宋体" panose="02010600030101010101" pitchFamily="2" charset="-122"/>
                <a:ea typeface="宋体" panose="02010600030101010101" pitchFamily="2" charset="-122"/>
              </a:rPr>
              <a:t>y</a:t>
            </a:r>
            <a:r>
              <a:rPr lang="en-US" altLang="zh-CN" sz="2400" baseline="-25000" dirty="0">
                <a:latin typeface="宋体" panose="02010600030101010101" pitchFamily="2" charset="-122"/>
                <a:ea typeface="宋体" panose="02010600030101010101" pitchFamily="2" charset="-122"/>
              </a:rPr>
              <a:t>2</a:t>
            </a:r>
            <a:r>
              <a:rPr lang="ja-JP" altLang="en-US" sz="2400" dirty="0">
                <a:latin typeface="宋体" panose="02010600030101010101" pitchFamily="2" charset="-122"/>
                <a:ea typeface="宋体" panose="02010600030101010101" pitchFamily="2" charset="-122"/>
              </a:rPr>
              <a:t>轴</a:t>
            </a:r>
            <a:endParaRPr lang="en-GB" altLang="ja-JP" sz="2400" dirty="0">
              <a:latin typeface="宋体" panose="02010600030101010101" pitchFamily="2" charset="-122"/>
              <a:ea typeface="宋体" panose="02010600030101010101" pitchFamily="2" charset="-122"/>
            </a:endParaRPr>
          </a:p>
          <a:p>
            <a:pPr lvl="1"/>
            <a:endParaRPr lang="en-GB" altLang="ja-JP" sz="2400" dirty="0">
              <a:latin typeface="等线" panose="02010600030101010101" pitchFamily="2" charset="-122"/>
              <a:ea typeface="等线" panose="02010600030101010101" pitchFamily="2" charset="-122"/>
            </a:endParaRPr>
          </a:p>
          <a:p>
            <a:pPr lvl="1"/>
            <a:endParaRPr lang="en-GB" altLang="ja-JP" sz="2400" dirty="0">
              <a:latin typeface="等线" panose="02010600030101010101" pitchFamily="2" charset="-122"/>
              <a:ea typeface="等线" panose="02010600030101010101" pitchFamily="2" charset="-122"/>
            </a:endParaRPr>
          </a:p>
          <a:p>
            <a:pPr lvl="1"/>
            <a:endParaRPr lang="en-GB" altLang="ja-JP" sz="2400" dirty="0">
              <a:latin typeface="等线" panose="02010600030101010101" pitchFamily="2" charset="-122"/>
              <a:ea typeface="等线" panose="02010600030101010101" pitchFamily="2" charset="-122"/>
            </a:endParaRPr>
          </a:p>
          <a:p>
            <a:pPr lvl="1"/>
            <a:endParaRPr lang="en-GB" altLang="ja-JP" sz="2400" dirty="0">
              <a:latin typeface="等线" panose="02010600030101010101" pitchFamily="2" charset="-122"/>
              <a:ea typeface="等线" panose="02010600030101010101" pitchFamily="2" charset="-122"/>
            </a:endParaRPr>
          </a:p>
          <a:p>
            <a:pPr lvl="1"/>
            <a:endParaRPr lang="en-GB" altLang="ja-JP" sz="2400" dirty="0">
              <a:latin typeface="宋体" panose="02010600030101010101" pitchFamily="2" charset="-122"/>
              <a:ea typeface="宋体" panose="02010600030101010101" pitchFamily="2" charset="-122"/>
            </a:endParaRPr>
          </a:p>
          <a:p>
            <a:pPr lvl="1"/>
            <a:endParaRPr lang="en-GB" altLang="ja-JP" sz="2400" dirty="0">
              <a:latin typeface="宋体" panose="02010600030101010101" pitchFamily="2" charset="-122"/>
              <a:ea typeface="宋体" panose="02010600030101010101" pitchFamily="2" charset="-122"/>
            </a:endParaRPr>
          </a:p>
        </p:txBody>
      </p:sp>
      <p:pic>
        <p:nvPicPr>
          <p:cNvPr id="4" name="Picture 3"/>
          <p:cNvPicPr>
            <a:picLocks noChangeAspect="1"/>
          </p:cNvPicPr>
          <p:nvPr/>
        </p:nvPicPr>
        <p:blipFill>
          <a:blip r:embed="rId1"/>
          <a:stretch>
            <a:fillRect/>
          </a:stretch>
        </p:blipFill>
        <p:spPr>
          <a:xfrm>
            <a:off x="1619672" y="4005064"/>
            <a:ext cx="6220428" cy="280019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模型结构</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latin typeface="+mn-ea"/>
                    <a:cs typeface="+mn-ea"/>
                  </a:rPr>
                  <a:t>对于</a:t>
                </a:r>
                <a:r>
                  <a:rPr lang="zh-CN" altLang="zh-CN" sz="2400" dirty="0">
                    <a:latin typeface="+mn-ea"/>
                    <a:cs typeface="+mn-ea"/>
                  </a:rPr>
                  <a:t>任意一组基向量</a:t>
                </a:r>
                <a14:m>
                  <m:oMath xmlns:m="http://schemas.openxmlformats.org/officeDocument/2006/math">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𝑚</m:t>
                        </m:r>
                      </m:sub>
                    </m:sSub>
                    <m:r>
                      <a:rPr lang="en-US" altLang="zh-CN" sz="2400">
                        <a:latin typeface="Cambria Math" panose="02040503050406030204"/>
                        <a:cs typeface="+mn-ea"/>
                      </a:rPr>
                      <m:t>}</m:t>
                    </m:r>
                  </m:oMath>
                </a14:m>
                <a:r>
                  <a:rPr lang="zh-CN" altLang="zh-CN" sz="2400" dirty="0">
                    <a:latin typeface="+mn-ea"/>
                    <a:cs typeface="+mn-ea"/>
                  </a:rPr>
                  <a:t>，可将数据集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中的任意给定的一个样本</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a:cs typeface="+mn-ea"/>
                          </a:rPr>
                          <m:t>𝑋</m:t>
                        </m:r>
                      </m:e>
                      <m:sub>
                        <m:r>
                          <a:rPr lang="en-US" altLang="zh-CN" sz="2400">
                            <a:latin typeface="Cambria Math" panose="02040503050406030204"/>
                            <a:cs typeface="+mn-ea"/>
                          </a:rPr>
                          <m:t>𝑖</m:t>
                        </m:r>
                      </m:sub>
                    </m:sSub>
                  </m:oMath>
                </a14:m>
                <a:r>
                  <a:rPr lang="zh-CN" altLang="zh-CN" sz="2400" dirty="0">
                    <a:latin typeface="+mn-ea"/>
                    <a:cs typeface="+mn-ea"/>
                  </a:rPr>
                  <a:t>表示为：</a:t>
                </a:r>
                <a:endParaRPr lang="zh-CN" altLang="zh-CN" sz="2400" dirty="0">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smtClean="0">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𝑖</m:t>
                          </m:r>
                        </m:sub>
                      </m:sSub>
                      <m:r>
                        <a:rPr lang="en-US" altLang="zh-CN" sz="2400">
                          <a:solidFill>
                            <a:schemeClr val="tx1"/>
                          </a:solidFill>
                          <a:latin typeface="Cambria Math" panose="02040503050406030204"/>
                          <a:cs typeface="+mn-ea"/>
                        </a:rPr>
                        <m:t>=</m:t>
                      </m:r>
                      <m:nary>
                        <m:naryPr>
                          <m:chr m:val="∑"/>
                          <m:limLoc m:val="undOvr"/>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𝑗</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𝑚</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𝜃</m:t>
                              </m:r>
                            </m:e>
                            <m:sub>
                              <m:r>
                                <a:rPr lang="en-US" altLang="zh-CN" sz="2400">
                                  <a:solidFill>
                                    <a:schemeClr val="tx1"/>
                                  </a:solidFill>
                                  <a:latin typeface="Cambria Math" panose="02040503050406030204"/>
                                  <a:cs typeface="+mn-ea"/>
                                </a:rPr>
                                <m:t>𝑖𝑗</m:t>
                              </m:r>
                            </m:sub>
                          </m:sSub>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𝑗</m:t>
                              </m:r>
                            </m:sub>
                          </m:sSub>
                        </m:e>
                      </m:nary>
                    </m:oMath>
                  </m:oMathPara>
                </a14:m>
                <a:endParaRPr lang="en-US" altLang="ja-JP" sz="2400" dirty="0" smtClean="0">
                  <a:solidFill>
                    <a:schemeClr val="tx1"/>
                  </a:solidFill>
                  <a:latin typeface="+mn-ea"/>
                </a:endParaRPr>
              </a:p>
              <a:p>
                <a:pPr marL="457200" lvl="1" indent="0">
                  <a:buNone/>
                </a:pPr>
                <a:r>
                  <a:rPr lang="zh-CN" altLang="zh-CN" sz="2400" dirty="0">
                    <a:latin typeface="+mn-ea"/>
                    <a:cs typeface="+mn-ea"/>
                  </a:rPr>
                  <a:t>其中</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a:cs typeface="+mn-ea"/>
                          </a:rPr>
                          <m:t>𝜃</m:t>
                        </m:r>
                      </m:e>
                      <m:sub>
                        <m:r>
                          <a:rPr lang="en-US" altLang="zh-CN" sz="2400">
                            <a:latin typeface="Cambria Math" panose="02040503050406030204"/>
                            <a:cs typeface="+mn-ea"/>
                          </a:rPr>
                          <m:t>𝑖𝑗</m:t>
                        </m:r>
                      </m:sub>
                    </m:sSub>
                  </m:oMath>
                </a14:m>
                <a:r>
                  <a:rPr lang="zh-CN" altLang="zh-CN" sz="2400" dirty="0">
                    <a:latin typeface="+mn-ea"/>
                    <a:cs typeface="+mn-ea"/>
                  </a:rPr>
                  <a:t>为样本</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a:cs typeface="+mn-ea"/>
                          </a:rPr>
                          <m:t>𝑋</m:t>
                        </m:r>
                      </m:e>
                      <m:sub>
                        <m:r>
                          <a:rPr lang="en-US" altLang="zh-CN" sz="2400">
                            <a:latin typeface="Cambria Math" panose="02040503050406030204"/>
                            <a:cs typeface="+mn-ea"/>
                          </a:rPr>
                          <m:t>𝑖</m:t>
                        </m:r>
                      </m:sub>
                    </m:sSub>
                  </m:oMath>
                </a14:m>
                <a:r>
                  <a:rPr lang="zh-CN" altLang="zh-CN" sz="2400" dirty="0">
                    <a:latin typeface="+mn-ea"/>
                    <a:cs typeface="+mn-ea"/>
                  </a:rPr>
                  <a:t>的第</a:t>
                </a:r>
                <a14:m>
                  <m:oMath xmlns:m="http://schemas.openxmlformats.org/officeDocument/2006/math">
                    <m:r>
                      <a:rPr lang="en-US" altLang="zh-CN" sz="2400">
                        <a:latin typeface="Cambria Math" panose="02040503050406030204"/>
                        <a:cs typeface="+mn-ea"/>
                      </a:rPr>
                      <m:t>𝑗</m:t>
                    </m:r>
                  </m:oMath>
                </a14:m>
                <a:r>
                  <a:rPr lang="zh-CN" altLang="zh-CN" sz="2400" dirty="0">
                    <a:latin typeface="+mn-ea"/>
                    <a:cs typeface="+mn-ea"/>
                  </a:rPr>
                  <a:t>个分量在基向量</a:t>
                </a:r>
                <a14:m>
                  <m:oMath xmlns:m="http://schemas.openxmlformats.org/officeDocument/2006/math">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𝒘</m:t>
                        </m:r>
                      </m:e>
                      <m:sub>
                        <m:r>
                          <a:rPr lang="en-US" altLang="zh-CN" sz="2000">
                            <a:latin typeface="Cambria Math" panose="02040503050406030204"/>
                            <a:cs typeface="+mn-ea"/>
                          </a:rPr>
                          <m:t>1</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𝒘</m:t>
                        </m:r>
                      </m:e>
                      <m:sub>
                        <m:r>
                          <a:rPr lang="en-US" altLang="zh-CN" sz="2000">
                            <a:latin typeface="Cambria Math" panose="02040503050406030204"/>
                            <a:cs typeface="+mn-ea"/>
                          </a:rPr>
                          <m:t>2</m:t>
                        </m:r>
                      </m:sub>
                    </m:sSub>
                    <m:r>
                      <a:rPr lang="en-US" altLang="zh-CN" sz="2000">
                        <a:latin typeface="Cambria Math" panose="02040503050406030204"/>
                        <a:cs typeface="+mn-ea"/>
                      </a:rPr>
                      <m:t>,</m:t>
                    </m:r>
                    <m:r>
                      <a:rPr lang="zh-CN" altLang="zh-CN" sz="2000">
                        <a:latin typeface="Cambria Math" panose="02040503050406030204"/>
                        <a:cs typeface="+mn-ea"/>
                      </a:rPr>
                      <m:t>…</m:t>
                    </m:r>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𝒘</m:t>
                        </m:r>
                      </m:e>
                      <m:sub>
                        <m:r>
                          <a:rPr lang="en-US" altLang="zh-CN" sz="2000">
                            <a:latin typeface="Cambria Math" panose="02040503050406030204"/>
                            <a:cs typeface="+mn-ea"/>
                          </a:rPr>
                          <m:t>𝑚</m:t>
                        </m:r>
                      </m:sub>
                    </m:sSub>
                    <m:r>
                      <a:rPr lang="en-US" altLang="zh-CN" sz="2000">
                        <a:latin typeface="Cambria Math" panose="02040503050406030204"/>
                        <a:cs typeface="+mn-ea"/>
                      </a:rPr>
                      <m:t>}</m:t>
                    </m:r>
                  </m:oMath>
                </a14:m>
                <a:r>
                  <a:rPr lang="zh-CN" altLang="zh-CN" sz="2400" dirty="0">
                    <a:latin typeface="+mn-ea"/>
                    <a:cs typeface="+mn-ea"/>
                  </a:rPr>
                  <a:t>下的</a:t>
                </a:r>
                <a:r>
                  <a:rPr lang="zh-CN" altLang="zh-CN" sz="2400" dirty="0" smtClean="0">
                    <a:latin typeface="+mn-ea"/>
                    <a:cs typeface="+mn-ea"/>
                  </a:rPr>
                  <a:t>坐标</a:t>
                </a:r>
                <a:endParaRPr lang="en-US" altLang="zh-CN" sz="2400" dirty="0" smtClean="0">
                  <a:latin typeface="+mn-ea"/>
                  <a:cs typeface="+mn-ea"/>
                </a:endParaRPr>
              </a:p>
              <a:p>
                <a:pPr lvl="1"/>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机器如何学习</a:t>
            </a:r>
            <a:endParaRPr lang="en-US" altLang="zh-CN" sz="2800" b="1"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监督学习</a:t>
            </a:r>
            <a:endParaRPr lang="en-US" altLang="zh-CN" sz="2400" dirty="0" smtClean="0">
              <a:latin typeface="黑体" panose="02010609060101010101" pitchFamily="49" charset="-122"/>
              <a:ea typeface="黑体" panose="02010609060101010101" pitchFamily="49" charset="-122"/>
            </a:endParaRPr>
          </a:p>
          <a:p>
            <a:pPr lvl="2"/>
            <a:r>
              <a:rPr lang="zh-CN" altLang="en-US" sz="2000" dirty="0" smtClean="0">
                <a:solidFill>
                  <a:schemeClr val="tx1"/>
                </a:solidFill>
                <a:latin typeface="黑体" panose="02010609060101010101" pitchFamily="49" charset="-122"/>
                <a:ea typeface="黑体" panose="02010609060101010101" pitchFamily="49" charset="-122"/>
              </a:rPr>
              <a:t>线性模型</a:t>
            </a:r>
            <a:endParaRPr lang="en-US" altLang="zh-CN" sz="2000" dirty="0" smtClean="0">
              <a:solidFill>
                <a:schemeClr val="tx1"/>
              </a:solidFill>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sym typeface="+mn-ea"/>
              </a:rPr>
              <a:t>决策树</a:t>
            </a:r>
            <a:endParaRPr lang="zh-CN" altLang="en-US" sz="2000" dirty="0" smtClean="0">
              <a:latin typeface="黑体" panose="02010609060101010101" pitchFamily="49" charset="-122"/>
              <a:ea typeface="黑体" panose="02010609060101010101" pitchFamily="49" charset="-122"/>
              <a:sym typeface="+mn-ea"/>
            </a:endParaRPr>
          </a:p>
          <a:p>
            <a:pPr lvl="2"/>
            <a:r>
              <a:rPr lang="zh-CN" altLang="en-US" sz="2000" dirty="0" smtClean="0">
                <a:latin typeface="黑体" panose="02010609060101010101" pitchFamily="49" charset="-122"/>
                <a:ea typeface="黑体" panose="02010609060101010101" pitchFamily="49" charset="-122"/>
                <a:sym typeface="+mn-ea"/>
              </a:rPr>
              <a:t>神经网络与深度学习</a:t>
            </a:r>
            <a:endParaRPr lang="zh-CN" altLang="en-US" sz="2000" dirty="0" smtClean="0">
              <a:latin typeface="黑体" panose="02010609060101010101" pitchFamily="49" charset="-122"/>
              <a:ea typeface="黑体" panose="02010609060101010101" pitchFamily="49" charset="-122"/>
              <a:sym typeface="+mn-ea"/>
            </a:endParaRPr>
          </a:p>
          <a:p>
            <a:pPr lvl="2" algn="l">
              <a:buClrTx/>
              <a:buSzTx/>
            </a:pPr>
            <a:r>
              <a:rPr lang="zh-CN" altLang="en-US" sz="2000" dirty="0" smtClean="0">
                <a:latin typeface="黑体" panose="02010609060101010101" pitchFamily="49" charset="-122"/>
                <a:ea typeface="黑体" panose="02010609060101010101" pitchFamily="49" charset="-122"/>
              </a:rPr>
              <a:t>支持向量机</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贝叶斯分类器</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集成学习</a:t>
            </a:r>
            <a:endParaRPr lang="zh-CN" altLang="en-US" sz="2000"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无监督学习</a:t>
            </a:r>
            <a:endParaRPr lang="en-US" altLang="zh-CN" sz="24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聚类</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solidFill>
                  <a:srgbClr val="C00000"/>
                </a:solidFill>
                <a:latin typeface="黑体" panose="02010609060101010101" pitchFamily="49" charset="-122"/>
                <a:ea typeface="黑体" panose="02010609060101010101" pitchFamily="49" charset="-122"/>
              </a:rPr>
              <a:t>降维</a:t>
            </a:r>
            <a:endParaRPr lang="zh-CN" altLang="en-US" sz="2000" dirty="0" smtClean="0">
              <a:solidFill>
                <a:srgbClr val="C00000"/>
              </a:solidFill>
              <a:latin typeface="黑体" panose="02010609060101010101" pitchFamily="49" charset="-122"/>
              <a:ea typeface="黑体" panose="02010609060101010101" pitchFamily="49" charset="-122"/>
            </a:endParaRPr>
          </a:p>
          <a:p>
            <a:pPr lvl="1" algn="l">
              <a:buClrTx/>
              <a:buSzTx/>
            </a:pPr>
            <a:r>
              <a:rPr lang="zh-CN" altLang="en-US" sz="2400" dirty="0" smtClean="0">
                <a:latin typeface="黑体" panose="02010609060101010101" pitchFamily="49" charset="-122"/>
                <a:ea typeface="黑体" panose="02010609060101010101" pitchFamily="49" charset="-122"/>
              </a:rPr>
              <a:t>强化学习</a:t>
            </a:r>
            <a:endParaRPr lang="zh-CN" altLang="en-US" sz="2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模型结构</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latin typeface="+mn-ea"/>
                    <a:cs typeface="+mn-ea"/>
                  </a:rPr>
                  <a:t>样本</a:t>
                </a:r>
                <a:r>
                  <a:rPr lang="zh-CN" altLang="zh-CN" sz="2400" dirty="0">
                    <a:latin typeface="+mn-ea"/>
                    <a:cs typeface="+mn-ea"/>
                  </a:rPr>
                  <a:t>数据在不同基向量下的坐标通常会有所不同</a:t>
                </a:r>
                <a:endParaRPr lang="en-US" altLang="zh-CN" sz="2400" dirty="0">
                  <a:latin typeface="+mn-ea"/>
                  <a:cs typeface="+mn-ea"/>
                </a:endParaRPr>
              </a:p>
              <a:p>
                <a:pPr lvl="1"/>
                <a:r>
                  <a:rPr lang="zh-CN" altLang="zh-CN" sz="2400" dirty="0">
                    <a:latin typeface="+mn-ea"/>
                    <a:cs typeface="+mn-ea"/>
                  </a:rPr>
                  <a:t>例如，对于某个样本数据向量</a:t>
                </a:r>
                <a14:m>
                  <m:oMath xmlns:m="http://schemas.openxmlformats.org/officeDocument/2006/math">
                    <m:r>
                      <a:rPr lang="en-US" altLang="zh-CN" sz="2400">
                        <a:latin typeface="Cambria Math" panose="02040503050406030204"/>
                        <a:cs typeface="+mn-ea"/>
                      </a:rPr>
                      <m:t>𝜂</m:t>
                    </m:r>
                  </m:oMath>
                </a14:m>
                <a:r>
                  <a:rPr lang="zh-CN" altLang="zh-CN" sz="2400" dirty="0">
                    <a:latin typeface="+mn-ea"/>
                    <a:cs typeface="+mn-ea"/>
                  </a:rPr>
                  <a:t>，通常以标准正交基</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e>
                      <m:sup>
                        <m:r>
                          <a:rPr lang="en-US" altLang="zh-CN" sz="2400">
                            <a:latin typeface="Cambria Math" panose="02040503050406030204"/>
                            <a:cs typeface="+mn-ea"/>
                          </a:rPr>
                          <m:t>𝑇</m:t>
                        </m:r>
                      </m:sup>
                    </m:sSup>
                    <m:r>
                      <a:rPr lang="en-US" altLang="zh-CN" sz="2400">
                        <a:latin typeface="Cambria Math" panose="02040503050406030204"/>
                        <a:cs typeface="+mn-ea"/>
                      </a:rPr>
                      <m:t>,</m:t>
                    </m:r>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为基向量将其表示为</a:t>
                </a:r>
                <a14:m>
                  <m:oMath xmlns:m="http://schemas.openxmlformats.org/officeDocument/2006/math">
                    <m:r>
                      <a:rPr lang="en-US" altLang="zh-CN" sz="2400">
                        <a:latin typeface="Cambria Math" panose="02040503050406030204"/>
                        <a:cs typeface="+mn-ea"/>
                      </a:rPr>
                      <m:t>𝑋</m:t>
                    </m:r>
                    <m:r>
                      <a:rPr lang="en-US" altLang="zh-CN" sz="2400">
                        <a:latin typeface="Cambria Math" panose="02040503050406030204"/>
                        <a:cs typeface="+mn-ea"/>
                      </a:rPr>
                      <m:t>=</m:t>
                    </m:r>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，即有：</a:t>
                </a:r>
                <a:endParaRPr lang="en-US" altLang="zh-CN" sz="2400" dirty="0">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e>
                        <m:sup>
                          <m:r>
                            <a:rPr lang="en-US" altLang="zh-CN" sz="2400">
                              <a:latin typeface="Cambria Math" panose="02040503050406030204"/>
                              <a:cs typeface="+mn-ea"/>
                            </a:rPr>
                            <m:t>𝑇</m:t>
                          </m:r>
                        </m:sup>
                      </m:sSup>
                      <m:r>
                        <a:rPr lang="en-US" altLang="zh-CN" sz="2400">
                          <a:latin typeface="Cambria Math" panose="02040503050406030204"/>
                          <a:cs typeface="+mn-ea"/>
                        </a:rPr>
                        <m:t>=</m:t>
                      </m:r>
                      <m:r>
                        <a:rPr lang="en-US" altLang="zh-CN" sz="2400">
                          <a:latin typeface="Cambria Math" panose="02040503050406030204"/>
                          <a:cs typeface="+mn-ea"/>
                        </a:rPr>
                        <m:t>3</m:t>
                      </m:r>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e>
                        <m:sup>
                          <m:r>
                            <a:rPr lang="en-US" altLang="zh-CN" sz="2400">
                              <a:latin typeface="Cambria Math" panose="02040503050406030204"/>
                              <a:cs typeface="+mn-ea"/>
                            </a:rPr>
                            <m:t>𝑇</m:t>
                          </m:r>
                        </m:sup>
                      </m:sSup>
                      <m:r>
                        <a:rPr lang="en-US" altLang="zh-CN" sz="2400">
                          <a:latin typeface="Cambria Math" panose="02040503050406030204"/>
                          <a:cs typeface="+mn-ea"/>
                        </a:rPr>
                        <m:t>+</m:t>
                      </m:r>
                      <m:r>
                        <a:rPr lang="en-US" altLang="zh-CN" sz="2400">
                          <a:latin typeface="Cambria Math" panose="02040503050406030204"/>
                          <a:cs typeface="+mn-ea"/>
                        </a:rPr>
                        <m:t>2</m:t>
                      </m:r>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e>
                        <m:sup>
                          <m:r>
                            <a:rPr lang="en-US" altLang="zh-CN" sz="2400">
                              <a:latin typeface="Cambria Math" panose="02040503050406030204"/>
                              <a:cs typeface="+mn-ea"/>
                            </a:rPr>
                            <m:t>𝑇</m:t>
                          </m:r>
                        </m:sup>
                      </m:sSup>
                    </m:oMath>
                  </m:oMathPara>
                </a14:m>
                <a:endParaRPr lang="en-US" altLang="zh-CN" sz="2400" dirty="0" smtClean="0">
                  <a:latin typeface="+mn-ea"/>
                  <a:cs typeface="+mn-ea"/>
                </a:endParaRPr>
              </a:p>
              <a:p>
                <a:pPr marL="457200" lvl="1" indent="0">
                  <a:buNone/>
                </a:pPr>
                <a:r>
                  <a:rPr lang="zh-CN" altLang="zh-CN" sz="2400" dirty="0">
                    <a:latin typeface="+mn-ea"/>
                    <a:cs typeface="+mn-ea"/>
                  </a:rPr>
                  <a:t>表示</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是以</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和</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0</m:t>
                        </m:r>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为基向量组成的二维空间中从原点到坐标点</a:t>
                </a:r>
                <a14:m>
                  <m:oMath xmlns:m="http://schemas.openxmlformats.org/officeDocument/2006/math">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oMath>
                </a14:m>
                <a:r>
                  <a:rPr lang="zh-CN" altLang="zh-CN" sz="2400" dirty="0">
                    <a:latin typeface="+mn-ea"/>
                    <a:cs typeface="+mn-ea"/>
                  </a:rPr>
                  <a:t>的向量。亦可将其表示为如下形式：</a:t>
                </a:r>
                <a:endParaRPr lang="zh-CN" altLang="zh-CN" sz="2400" dirty="0">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a:cs typeface="+mn-ea"/>
                        </a:rPr>
                        <m:t>𝑋</m:t>
                      </m:r>
                      <m:r>
                        <a:rPr lang="en-US" altLang="zh-CN" sz="2400">
                          <a:latin typeface="Cambria Math" panose="02040503050406030204"/>
                          <a:cs typeface="+mn-ea"/>
                        </a:rPr>
                        <m:t>=</m:t>
                      </m:r>
                      <m:d>
                        <m:dPr>
                          <m:ctrlPr>
                            <a:rPr lang="zh-CN" altLang="zh-CN" sz="2400" i="1">
                              <a:latin typeface="Cambria Math" panose="02040503050406030204"/>
                              <a:cs typeface="+mn-ea"/>
                            </a:rPr>
                          </m:ctrlPr>
                        </m:dPr>
                        <m:e>
                          <m:m>
                            <m:mPr>
                              <m:mcs>
                                <m:mc>
                                  <m:mcPr>
                                    <m:count m:val="2"/>
                                    <m:mcJc m:val="center"/>
                                  </m:mcPr>
                                </m:mc>
                              </m:mcs>
                              <m:ctrlPr>
                                <a:rPr lang="zh-CN" altLang="zh-CN" sz="2400" i="1">
                                  <a:latin typeface="Cambria Math" panose="02040503050406030204"/>
                                  <a:cs typeface="+mn-ea"/>
                                </a:rPr>
                              </m:ctrlPr>
                            </m:mPr>
                            <m:mr>
                              <m:e>
                                <m:r>
                                  <a:rPr lang="en-US" altLang="zh-CN" sz="2400">
                                    <a:latin typeface="Cambria Math" panose="02040503050406030204"/>
                                    <a:cs typeface="+mn-ea"/>
                                  </a:rPr>
                                  <m:t>1</m:t>
                                </m:r>
                              </m:e>
                              <m:e>
                                <m:r>
                                  <a:rPr lang="en-US" altLang="zh-CN" sz="2400">
                                    <a:latin typeface="Cambria Math" panose="02040503050406030204"/>
                                    <a:cs typeface="+mn-ea"/>
                                  </a:rPr>
                                  <m:t>0</m:t>
                                </m:r>
                              </m:e>
                            </m:mr>
                            <m:mr>
                              <m:e>
                                <m:r>
                                  <a:rPr lang="en-US" altLang="zh-CN" sz="2400">
                                    <a:latin typeface="Cambria Math" panose="02040503050406030204"/>
                                    <a:cs typeface="+mn-ea"/>
                                  </a:rPr>
                                  <m:t>0</m:t>
                                </m:r>
                              </m:e>
                              <m:e>
                                <m:r>
                                  <a:rPr lang="en-US" altLang="zh-CN" sz="2400">
                                    <a:latin typeface="Cambria Math" panose="02040503050406030204"/>
                                    <a:cs typeface="+mn-ea"/>
                                  </a:rPr>
                                  <m:t>1</m:t>
                                </m:r>
                              </m:e>
                            </m:mr>
                          </m:m>
                        </m:e>
                      </m:d>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e>
                        <m:sup>
                          <m:r>
                            <a:rPr lang="en-US" altLang="zh-CN" sz="2400">
                              <a:latin typeface="Cambria Math" panose="02040503050406030204"/>
                              <a:cs typeface="+mn-ea"/>
                            </a:rPr>
                            <m:t>𝑇</m:t>
                          </m:r>
                        </m:sup>
                      </m:sSup>
                    </m:oMath>
                  </m:oMathPara>
                </a14:m>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模型结构</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latin typeface="+mn-ea"/>
                    <a:cs typeface="+mn-ea"/>
                  </a:rPr>
                  <a:t>事实上</a:t>
                </a:r>
                <a:r>
                  <a:rPr lang="zh-CN" altLang="zh-CN" sz="2400" dirty="0">
                    <a:latin typeface="+mn-ea"/>
                    <a:cs typeface="+mn-ea"/>
                  </a:rPr>
                  <a:t>，如果使用标准正交基</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和</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zh-CN" altLang="en-US"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e>
                      <m:sup>
                        <m:r>
                          <a:rPr lang="en-US" altLang="zh-CN" sz="2400">
                            <a:latin typeface="Cambria Math" panose="02040503050406030204"/>
                            <a:cs typeface="+mn-ea"/>
                          </a:rPr>
                          <m:t>𝑇</m:t>
                        </m:r>
                      </m:sup>
                    </m:sSup>
                  </m:oMath>
                </a14:m>
                <a:r>
                  <a:rPr lang="zh-CN" altLang="zh-CN" sz="2400" dirty="0">
                    <a:latin typeface="+mn-ea"/>
                    <a:cs typeface="+mn-ea"/>
                  </a:rPr>
                  <a:t>作为二维空间的坐标系，则样本数据向量</a:t>
                </a:r>
                <a14:m>
                  <m:oMath xmlns:m="http://schemas.openxmlformats.org/officeDocument/2006/math">
                    <m:r>
                      <a:rPr lang="en-US" altLang="zh-CN" sz="2400">
                        <a:latin typeface="Cambria Math" panose="02040503050406030204"/>
                        <a:cs typeface="+mn-ea"/>
                      </a:rPr>
                      <m:t>𝜂</m:t>
                    </m:r>
                  </m:oMath>
                </a14:m>
                <a:r>
                  <a:rPr lang="zh-CN" altLang="zh-CN" sz="2400" dirty="0">
                    <a:latin typeface="+mn-ea"/>
                    <a:cs typeface="+mn-ea"/>
                  </a:rPr>
                  <a:t>在该坐标系中表示形式为：</a:t>
                </a:r>
                <a:endParaRPr lang="en-US" altLang="zh-CN" sz="2400" dirty="0">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𝑋</m:t>
                          </m:r>
                        </m:e>
                        <m:sup>
                          <m:r>
                            <a:rPr lang="en-US" altLang="zh-CN" sz="2400">
                              <a:latin typeface="Cambria Math" panose="02040503050406030204"/>
                              <a:cs typeface="+mn-ea"/>
                            </a:rPr>
                            <m:t>′</m:t>
                          </m:r>
                        </m:sup>
                      </m:sSup>
                      <m:r>
                        <a:rPr lang="en-US" altLang="zh-CN" sz="2400">
                          <a:latin typeface="Cambria Math" panose="02040503050406030204"/>
                          <a:cs typeface="+mn-ea"/>
                        </a:rPr>
                        <m:t>=</m:t>
                      </m:r>
                      <m:d>
                        <m:dPr>
                          <m:ctrlPr>
                            <a:rPr lang="zh-CN" altLang="zh-CN" sz="2400" i="1">
                              <a:latin typeface="Cambria Math" panose="02040503050406030204"/>
                              <a:cs typeface="+mn-ea"/>
                            </a:rPr>
                          </m:ctrlPr>
                        </m:dPr>
                        <m:e>
                          <m:m>
                            <m:mPr>
                              <m:mcs>
                                <m:mc>
                                  <m:mcPr>
                                    <m:count m:val="2"/>
                                    <m:mcJc m:val="center"/>
                                  </m:mcPr>
                                </m:mc>
                              </m:mcs>
                              <m:ctrlPr>
                                <a:rPr lang="zh-CN" altLang="zh-CN" sz="2400" i="1">
                                  <a:latin typeface="Cambria Math" panose="02040503050406030204"/>
                                  <a:cs typeface="+mn-ea"/>
                                </a:rPr>
                              </m:ctrlPr>
                            </m:mPr>
                            <m:mr>
                              <m:e>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e>
                              <m:e>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e>
                            </m:mr>
                            <m:mr>
                              <m:e>
                                <m:r>
                                  <a:rPr lang="zh-CN" altLang="en-US"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e>
                              <m:e>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e>
                            </m:mr>
                          </m:m>
                        </m:e>
                      </m:d>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3</m:t>
                          </m:r>
                          <m:r>
                            <a:rPr lang="en-US" altLang="zh-CN" sz="2400">
                              <a:latin typeface="Cambria Math" panose="02040503050406030204"/>
                              <a:cs typeface="+mn-ea"/>
                            </a:rPr>
                            <m:t>,</m:t>
                          </m:r>
                          <m:r>
                            <a:rPr lang="en-US" altLang="zh-CN" sz="2400">
                              <a:latin typeface="Cambria Math" panose="02040503050406030204"/>
                              <a:cs typeface="+mn-ea"/>
                            </a:rPr>
                            <m:t>2</m:t>
                          </m:r>
                          <m:r>
                            <a:rPr lang="en-US" altLang="zh-CN" sz="2400">
                              <a:latin typeface="Cambria Math" panose="02040503050406030204"/>
                              <a:cs typeface="+mn-ea"/>
                            </a:rPr>
                            <m:t>)</m:t>
                          </m:r>
                        </m:e>
                        <m:sup>
                          <m:r>
                            <a:rPr lang="en-US" altLang="zh-CN" sz="2400">
                              <a:latin typeface="Cambria Math" panose="02040503050406030204"/>
                              <a:cs typeface="+mn-ea"/>
                            </a:rPr>
                            <m:t>𝑇</m:t>
                          </m:r>
                        </m:sup>
                      </m:sSup>
                      <m:r>
                        <a:rPr lang="en-US" altLang="zh-CN" sz="2400">
                          <a:latin typeface="Cambria Math" panose="02040503050406030204"/>
                          <a:cs typeface="+mn-ea"/>
                        </a:rPr>
                        <m:t>=</m:t>
                      </m:r>
                      <m:sSup>
                        <m:sSupPr>
                          <m:ctrlPr>
                            <a:rPr lang="zh-CN" altLang="zh-CN" sz="2400" i="1">
                              <a:latin typeface="Cambria Math" panose="02040503050406030204"/>
                              <a:cs typeface="+mn-ea"/>
                            </a:rPr>
                          </m:ctrlPr>
                        </m:sSupPr>
                        <m:e>
                          <m:r>
                            <a:rPr lang="en-US" altLang="zh-CN" sz="2400">
                              <a:latin typeface="Cambria Math" panose="02040503050406030204"/>
                              <a:cs typeface="+mn-ea"/>
                            </a:rPr>
                            <m:t>(</m:t>
                          </m:r>
                          <m:r>
                            <a:rPr lang="en-US" altLang="zh-CN" sz="2400">
                              <a:latin typeface="Cambria Math" panose="02040503050406030204"/>
                              <a:cs typeface="+mn-ea"/>
                            </a:rPr>
                            <m:t>5</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r>
                            <a:rPr lang="en-US" altLang="zh-CN" sz="2400">
                              <a:latin typeface="Cambria Math" panose="02040503050406030204"/>
                              <a:cs typeface="+mn-ea"/>
                            </a:rPr>
                            <m:t>1</m:t>
                          </m:r>
                          <m:r>
                            <a:rPr lang="en-US" altLang="zh-CN" sz="2400">
                              <a:latin typeface="Cambria Math" panose="02040503050406030204"/>
                              <a:cs typeface="+mn-ea"/>
                            </a:rPr>
                            <m:t>/</m:t>
                          </m:r>
                          <m:rad>
                            <m:radPr>
                              <m:degHide m:val="on"/>
                              <m:ctrlPr>
                                <a:rPr lang="zh-CN" altLang="zh-CN" sz="2400" i="1">
                                  <a:latin typeface="Cambria Math" panose="02040503050406030204"/>
                                  <a:cs typeface="+mn-ea"/>
                                </a:rPr>
                              </m:ctrlPr>
                            </m:radPr>
                            <m:deg/>
                            <m:e>
                              <m:r>
                                <a:rPr lang="en-US" altLang="zh-CN" sz="2400">
                                  <a:latin typeface="Cambria Math" panose="02040503050406030204"/>
                                  <a:cs typeface="+mn-ea"/>
                                </a:rPr>
                                <m:t>2</m:t>
                              </m:r>
                            </m:e>
                          </m:rad>
                          <m:r>
                            <a:rPr lang="en-US" altLang="zh-CN" sz="2400">
                              <a:latin typeface="Cambria Math" panose="02040503050406030204"/>
                              <a:cs typeface="+mn-ea"/>
                            </a:rPr>
                            <m:t>)</m:t>
                          </m:r>
                        </m:e>
                        <m:sup>
                          <m:r>
                            <a:rPr lang="en-US" altLang="zh-CN" sz="2400">
                              <a:latin typeface="Cambria Math" panose="02040503050406030204"/>
                              <a:cs typeface="+mn-ea"/>
                            </a:rPr>
                            <m:t>𝑇</m:t>
                          </m:r>
                        </m:sup>
                      </m:sSup>
                    </m:oMath>
                  </m:oMathPara>
                </a14:m>
                <a:endParaRPr lang="en-US" altLang="zh-CN" sz="2400" dirty="0" smtClean="0">
                  <a:latin typeface="+mn-ea"/>
                  <a:cs typeface="+mn-ea"/>
                </a:endParaRPr>
              </a:p>
              <a:p>
                <a:pPr lvl="1"/>
                <a:r>
                  <a:rPr lang="zh-CN" altLang="zh-CN" sz="2400" dirty="0">
                    <a:latin typeface="+mn-ea"/>
                    <a:cs typeface="+mn-ea"/>
                  </a:rPr>
                  <a:t>向量</a:t>
                </a:r>
                <a14:m>
                  <m:oMath xmlns:m="http://schemas.openxmlformats.org/officeDocument/2006/math">
                    <m:r>
                      <a:rPr lang="en-US" altLang="zh-CN" sz="2400">
                        <a:latin typeface="Cambria Math" panose="02040503050406030204"/>
                        <a:cs typeface="+mn-ea"/>
                      </a:rPr>
                      <m:t>𝐴</m:t>
                    </m:r>
                  </m:oMath>
                </a14:m>
                <a:r>
                  <a:rPr lang="zh-CN" altLang="zh-CN" sz="2400" dirty="0">
                    <a:latin typeface="+mn-ea"/>
                    <a:cs typeface="+mn-ea"/>
                  </a:rPr>
                  <a:t>的坐标分量取值在这两个坐标系中的变换过程如图所示，其中原坐标系的坐标轴为</a:t>
                </a:r>
                <a14:m>
                  <m:oMath xmlns:m="http://schemas.openxmlformats.org/officeDocument/2006/math">
                    <m:r>
                      <a:rPr lang="en-US" altLang="zh-CN" sz="2400">
                        <a:latin typeface="Cambria Math" panose="02040503050406030204"/>
                        <a:cs typeface="+mn-ea"/>
                      </a:rPr>
                      <m:t>𝑎</m:t>
                    </m:r>
                  </m:oMath>
                </a14:m>
                <a:r>
                  <a:rPr lang="zh-CN" altLang="zh-CN" sz="2400" dirty="0">
                    <a:latin typeface="+mn-ea"/>
                    <a:cs typeface="+mn-ea"/>
                  </a:rPr>
                  <a:t>轴和</a:t>
                </a:r>
                <a14:m>
                  <m:oMath xmlns:m="http://schemas.openxmlformats.org/officeDocument/2006/math">
                    <m:r>
                      <a:rPr lang="en-US" altLang="zh-CN" sz="2400">
                        <a:latin typeface="Cambria Math" panose="02040503050406030204"/>
                        <a:cs typeface="+mn-ea"/>
                      </a:rPr>
                      <m:t>𝑏</m:t>
                    </m:r>
                  </m:oMath>
                </a14:m>
                <a:r>
                  <a:rPr lang="zh-CN" altLang="zh-CN" sz="2400" dirty="0">
                    <a:latin typeface="+mn-ea"/>
                    <a:cs typeface="+mn-ea"/>
                  </a:rPr>
                  <a:t>轴，变换后的坐标轴分别为</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𝑎</m:t>
                        </m:r>
                      </m:e>
                      <m:sup>
                        <m:r>
                          <a:rPr lang="en-US" altLang="zh-CN" sz="2400">
                            <a:latin typeface="Cambria Math" panose="02040503050406030204"/>
                            <a:cs typeface="+mn-ea"/>
                          </a:rPr>
                          <m:t>′</m:t>
                        </m:r>
                      </m:sup>
                    </m:sSup>
                  </m:oMath>
                </a14:m>
                <a:r>
                  <a:rPr lang="zh-CN" altLang="zh-CN" sz="2400" dirty="0">
                    <a:latin typeface="+mn-ea"/>
                    <a:cs typeface="+mn-ea"/>
                  </a:rPr>
                  <a:t>轴和</a:t>
                </a:r>
                <a14:m>
                  <m:oMath xmlns:m="http://schemas.openxmlformats.org/officeDocument/2006/math">
                    <m:sSup>
                      <m:sSupPr>
                        <m:ctrlPr>
                          <a:rPr lang="zh-CN" altLang="zh-CN" sz="2400" i="1">
                            <a:latin typeface="Cambria Math" panose="02040503050406030204"/>
                            <a:cs typeface="+mn-ea"/>
                          </a:rPr>
                        </m:ctrlPr>
                      </m:sSupPr>
                      <m:e>
                        <m:r>
                          <a:rPr lang="en-US" altLang="zh-CN" sz="2400">
                            <a:latin typeface="Cambria Math" panose="02040503050406030204"/>
                            <a:cs typeface="+mn-ea"/>
                          </a:rPr>
                          <m:t>𝑏</m:t>
                        </m:r>
                      </m:e>
                      <m:sup>
                        <m:r>
                          <a:rPr lang="en-US" altLang="zh-CN" sz="2400">
                            <a:latin typeface="Cambria Math" panose="02040503050406030204"/>
                            <a:cs typeface="+mn-ea"/>
                          </a:rPr>
                          <m:t>′</m:t>
                        </m:r>
                      </m:sup>
                    </m:sSup>
                  </m:oMath>
                </a14:m>
                <a:r>
                  <a:rPr lang="zh-CN" altLang="zh-CN" sz="2400" dirty="0" smtClean="0">
                    <a:latin typeface="+mn-ea"/>
                    <a:cs typeface="+mn-ea"/>
                  </a:rPr>
                  <a:t>轴</a:t>
                </a:r>
                <a:endParaRPr lang="zh-CN"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816" y="4725144"/>
            <a:ext cx="2702035" cy="213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模型结构</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latin typeface="+mn-ea"/>
                    <a:cs typeface="+mn-ea"/>
                  </a:rPr>
                  <a:t>以上</a:t>
                </a:r>
                <a:r>
                  <a:rPr lang="zh-CN" altLang="zh-CN" sz="2400" dirty="0">
                    <a:latin typeface="+mn-ea"/>
                    <a:cs typeface="+mn-ea"/>
                  </a:rPr>
                  <a:t>分析可知，将样本数据向量</a:t>
                </a:r>
                <a14:m>
                  <m:oMath xmlns:m="http://schemas.openxmlformats.org/officeDocument/2006/math">
                    <m:r>
                      <a:rPr lang="en-US" altLang="zh-CN" sz="2400">
                        <a:latin typeface="Cambria Math" panose="02040503050406030204"/>
                        <a:cs typeface="+mn-ea"/>
                      </a:rPr>
                      <m:t>𝜂</m:t>
                    </m:r>
                  </m:oMath>
                </a14:m>
                <a:r>
                  <a:rPr lang="zh-CN" altLang="zh-CN" sz="2400" dirty="0">
                    <a:latin typeface="+mn-ea"/>
                    <a:cs typeface="+mn-ea"/>
                  </a:rPr>
                  <a:t>从某个坐标系映射到另一个坐标系，其实并未改变向量自身，而只改变了该向量的定量表示形式</a:t>
                </a:r>
                <a:endParaRPr lang="en-US" altLang="zh-CN" sz="2400" dirty="0">
                  <a:latin typeface="+mn-ea"/>
                  <a:cs typeface="+mn-ea"/>
                </a:endParaRPr>
              </a:p>
              <a:p>
                <a:pPr lvl="1"/>
                <a:r>
                  <a:rPr lang="zh-CN" altLang="zh-CN" sz="2400" dirty="0">
                    <a:latin typeface="+mn-ea"/>
                    <a:cs typeface="+mn-ea"/>
                  </a:rPr>
                  <a:t>若希望将数据集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中样本数据由</a:t>
                </a:r>
                <a14:m>
                  <m:oMath xmlns:m="http://schemas.openxmlformats.org/officeDocument/2006/math">
                    <m:r>
                      <a:rPr lang="en-US" altLang="zh-CN" sz="2400">
                        <a:latin typeface="Cambria Math" panose="02040503050406030204"/>
                        <a:cs typeface="+mn-ea"/>
                      </a:rPr>
                      <m:t>𝑚</m:t>
                    </m:r>
                  </m:oMath>
                </a14:m>
                <a:r>
                  <a:rPr lang="zh-CN" altLang="zh-CN" sz="2400" dirty="0">
                    <a:latin typeface="+mn-ea"/>
                    <a:cs typeface="+mn-ea"/>
                  </a:rPr>
                  <a:t>降至</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维（</a:t>
                </a:r>
                <a14:m>
                  <m:oMath xmlns:m="http://schemas.openxmlformats.org/officeDocument/2006/math">
                    <m:r>
                      <a:rPr lang="en-US" altLang="zh-CN" sz="2400">
                        <a:latin typeface="Cambria Math" panose="02040503050406030204"/>
                        <a:cs typeface="+mn-ea"/>
                      </a:rPr>
                      <m:t>𝑘</m:t>
                    </m:r>
                    <m:r>
                      <a:rPr lang="en-US" altLang="zh-CN" sz="2400">
                        <a:latin typeface="Cambria Math" panose="02040503050406030204"/>
                        <a:cs typeface="+mn-ea"/>
                      </a:rPr>
                      <m:t>&lt;</m:t>
                    </m:r>
                    <m:r>
                      <a:rPr lang="en-US" altLang="zh-CN" sz="2400" i="1">
                        <a:latin typeface="Cambria Math" panose="02040503050406030204"/>
                        <a:cs typeface="+mn-ea"/>
                      </a:rPr>
                      <m:t>𝑚</m:t>
                    </m:r>
                  </m:oMath>
                </a14:m>
                <a:r>
                  <a:rPr lang="zh-CN" altLang="zh-CN" sz="2400" dirty="0">
                    <a:latin typeface="+mn-ea"/>
                    <a:cs typeface="+mn-ea"/>
                  </a:rPr>
                  <a:t>），则可选择</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个线性无关的</a:t>
                </a:r>
                <a14:m>
                  <m:oMath xmlns:m="http://schemas.openxmlformats.org/officeDocument/2006/math">
                    <m:r>
                      <a:rPr lang="en-US" altLang="zh-CN" sz="2400">
                        <a:latin typeface="Cambria Math" panose="02040503050406030204"/>
                        <a:cs typeface="+mn-ea"/>
                      </a:rPr>
                      <m:t>𝑚</m:t>
                    </m:r>
                  </m:oMath>
                </a14:m>
                <a:r>
                  <a:rPr lang="zh-CN" altLang="zh-CN" sz="2400" dirty="0">
                    <a:latin typeface="+mn-ea"/>
                    <a:cs typeface="+mn-ea"/>
                  </a:rPr>
                  <a:t>维向量</a:t>
                </a:r>
                <a14:m>
                  <m:oMath xmlns:m="http://schemas.openxmlformats.org/officeDocument/2006/math">
                    <m:sSub>
                      <m:sSubPr>
                        <m:ctrlPr>
                          <a:rPr lang="zh-CN" altLang="zh-CN" sz="2400" i="1" smtClean="0">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𝑘</m:t>
                        </m:r>
                      </m:sub>
                    </m:sSub>
                  </m:oMath>
                </a14:m>
                <a:r>
                  <a:rPr lang="zh-CN" altLang="zh-CN" sz="2400" dirty="0">
                    <a:latin typeface="+mn-ea"/>
                    <a:cs typeface="+mn-ea"/>
                  </a:rPr>
                  <a:t>作为</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维空间的一组基，将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a:t>
                </a:r>
                <a14:m>
                  <m:oMath xmlns:m="http://schemas.openxmlformats.org/officeDocument/2006/math">
                    <m:r>
                      <a:rPr lang="en-US" altLang="zh-CN" sz="2400">
                        <a:latin typeface="Cambria Math" panose="02040503050406030204"/>
                        <a:cs typeface="+mn-ea"/>
                      </a:rPr>
                      <m:t>𝑚</m:t>
                    </m:r>
                  </m:oMath>
                </a14:m>
                <a:r>
                  <a:rPr lang="zh-CN" altLang="zh-CN" sz="2400" dirty="0">
                    <a:latin typeface="+mn-ea"/>
                    <a:cs typeface="+mn-ea"/>
                  </a:rPr>
                  <a:t>维向量通过线性变换映射到以</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b="0" i="1">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b="0" i="1">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b="0" i="1">
                            <a:latin typeface="Cambria Math" panose="02040503050406030204"/>
                            <a:cs typeface="+mn-ea"/>
                          </a:rPr>
                          <m:t>𝑘</m:t>
                        </m:r>
                      </m:sub>
                    </m:sSub>
                  </m:oMath>
                </a14:m>
                <a:r>
                  <a:rPr lang="zh-CN" altLang="zh-CN" sz="2400" dirty="0">
                    <a:latin typeface="+mn-ea"/>
                    <a:cs typeface="+mn-ea"/>
                  </a:rPr>
                  <a:t>为基向量的</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维空间中，由此实现对数据集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中样本向量的降</a:t>
                </a:r>
                <a:r>
                  <a:rPr lang="zh-CN" altLang="zh-CN" sz="2400" dirty="0" smtClean="0">
                    <a:latin typeface="+mn-ea"/>
                    <a:cs typeface="+mn-ea"/>
                  </a:rPr>
                  <a:t>维</a:t>
                </a:r>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模型结构</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latin typeface="+mn-ea"/>
                    <a:cs typeface="+mn-ea"/>
                  </a:rPr>
                  <a:t>令</a:t>
                </a:r>
                <a14:m>
                  <m:oMath xmlns:m="http://schemas.openxmlformats.org/officeDocument/2006/math">
                    <m:r>
                      <a:rPr lang="en-US" altLang="zh-CN" sz="2400">
                        <a:latin typeface="Cambria Math" panose="02040503050406030204"/>
                        <a:cs typeface="+mn-ea"/>
                      </a:rPr>
                      <m:t>𝑚</m:t>
                    </m:r>
                    <m:r>
                      <a:rPr lang="en-US" altLang="zh-CN" sz="2400">
                        <a:latin typeface="Cambria Math" panose="02040503050406030204"/>
                        <a:cs typeface="+mn-ea"/>
                      </a:rPr>
                      <m:t>×</m:t>
                    </m:r>
                    <m:r>
                      <a:rPr lang="en-US" altLang="zh-CN" sz="2400">
                        <a:latin typeface="Cambria Math" panose="02040503050406030204"/>
                        <a:cs typeface="+mn-ea"/>
                      </a:rPr>
                      <m:t>𝑛</m:t>
                    </m:r>
                  </m:oMath>
                </a14:m>
                <a:r>
                  <a:rPr lang="zh-CN" altLang="zh-CN" sz="2400" dirty="0">
                    <a:latin typeface="+mn-ea"/>
                    <a:cs typeface="+mn-ea"/>
                  </a:rPr>
                  <a:t>阶矩阵</a:t>
                </a:r>
                <a14:m>
                  <m:oMath xmlns:m="http://schemas.openxmlformats.org/officeDocument/2006/math">
                    <m:r>
                      <a:rPr lang="en-US" altLang="zh-CN" sz="2400">
                        <a:latin typeface="Cambria Math" panose="02040503050406030204"/>
                        <a:cs typeface="+mn-ea"/>
                      </a:rPr>
                      <m:t>𝑿</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𝑋</m:t>
                        </m:r>
                      </m:e>
                      <m:sub>
                        <m:r>
                          <a:rPr lang="en-US" altLang="zh-CN" sz="2400">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𝑋</m:t>
                        </m:r>
                      </m:e>
                      <m:sub>
                        <m:r>
                          <a:rPr lang="en-US" altLang="zh-CN" sz="2400">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𝑋</m:t>
                        </m:r>
                      </m:e>
                      <m:sub>
                        <m:r>
                          <a:rPr lang="en-US" altLang="zh-CN" sz="2400">
                            <a:latin typeface="Cambria Math" panose="02040503050406030204"/>
                            <a:cs typeface="+mn-ea"/>
                          </a:rPr>
                          <m:t>𝑛</m:t>
                        </m:r>
                      </m:sub>
                    </m:sSub>
                    <m:r>
                      <a:rPr lang="en-US" altLang="zh-CN" sz="2400">
                        <a:latin typeface="Cambria Math" panose="02040503050406030204"/>
                        <a:cs typeface="+mn-ea"/>
                      </a:rPr>
                      <m:t>)</m:t>
                    </m:r>
                  </m:oMath>
                </a14:m>
                <a:r>
                  <a:rPr lang="zh-CN" altLang="zh-CN" sz="2400" dirty="0">
                    <a:latin typeface="+mn-ea"/>
                    <a:cs typeface="+mn-ea"/>
                  </a:rPr>
                  <a:t>表示数据集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的初始</a:t>
                </a:r>
                <a:r>
                  <a:rPr lang="zh-CN" altLang="zh-CN" sz="2400" dirty="0" smtClean="0">
                    <a:solidFill>
                      <a:schemeClr val="tx1"/>
                    </a:solidFill>
                    <a:latin typeface="+mn-ea"/>
                    <a:cs typeface="+mn-ea"/>
                  </a:rPr>
                  <a:t>数据，矩阵</a:t>
                </a:r>
                <a14:m>
                  <m:oMath xmlns:m="http://schemas.openxmlformats.org/officeDocument/2006/math">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𝑿</m:t>
                        </m:r>
                      </m:e>
                      <m:sup>
                        <m:r>
                          <a:rPr lang="en-US" altLang="zh-CN" sz="2400">
                            <a:solidFill>
                              <a:schemeClr val="tx1"/>
                            </a:solidFill>
                            <a:latin typeface="Cambria Math" panose="02040503050406030204"/>
                            <a:cs typeface="+mn-ea"/>
                          </a:rPr>
                          <m:t>′</m:t>
                        </m:r>
                      </m:sup>
                    </m:sSup>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m:t>
                        </m:r>
                      </m:sup>
                    </m:sSubSup>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m:t>
                        </m:r>
                      </m:sup>
                    </m:sSubSup>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𝑛</m:t>
                        </m:r>
                      </m:sub>
                      <m:sup>
                        <m:r>
                          <a:rPr lang="en-US" altLang="zh-CN" sz="2400">
                            <a:solidFill>
                              <a:schemeClr val="tx1"/>
                            </a:solidFill>
                            <a:latin typeface="Cambria Math" panose="02040503050406030204"/>
                            <a:cs typeface="+mn-ea"/>
                          </a:rPr>
                          <m:t>′</m:t>
                        </m:r>
                      </m:sup>
                    </m:sSubSup>
                    <m:r>
                      <a:rPr lang="en-US" altLang="zh-CN" sz="2400">
                        <a:solidFill>
                          <a:schemeClr val="tx1"/>
                        </a:solidFill>
                        <a:latin typeface="Cambria Math" panose="02040503050406030204"/>
                        <a:cs typeface="+mn-ea"/>
                      </a:rPr>
                      <m:t>)</m:t>
                    </m:r>
                  </m:oMath>
                </a14:m>
                <a:r>
                  <a:rPr lang="zh-CN" altLang="zh-CN" sz="2400" dirty="0">
                    <a:solidFill>
                      <a:schemeClr val="tx1"/>
                    </a:solidFill>
                    <a:latin typeface="+mn-ea"/>
                    <a:cs typeface="+mn-ea"/>
                  </a:rPr>
                  <a:t>表示数据集</a:t>
                </a:r>
                <a14:m>
                  <m:oMath xmlns:m="http://schemas.openxmlformats.org/officeDocument/2006/math">
                    <m:r>
                      <a:rPr lang="en-US" altLang="zh-CN" sz="2400">
                        <a:solidFill>
                          <a:schemeClr val="tx1"/>
                        </a:solidFill>
                        <a:latin typeface="Cambria Math" panose="02040503050406030204"/>
                        <a:cs typeface="+mn-ea"/>
                      </a:rPr>
                      <m:t>𝐷</m:t>
                    </m:r>
                  </m:oMath>
                </a14:m>
                <a:r>
                  <a:rPr lang="zh-CN" altLang="zh-CN" sz="2400" dirty="0">
                    <a:solidFill>
                      <a:schemeClr val="tx1"/>
                    </a:solidFill>
                    <a:latin typeface="+mn-ea"/>
                    <a:cs typeface="+mn-ea"/>
                  </a:rPr>
                  <a:t>在以</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𝟏</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𝟐</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𝒌</m:t>
                        </m:r>
                      </m:sub>
                    </m:sSub>
                  </m:oMath>
                </a14:m>
                <a:r>
                  <a:rPr lang="zh-CN" altLang="zh-CN" sz="2400" dirty="0">
                    <a:solidFill>
                      <a:schemeClr val="tx1"/>
                    </a:solidFill>
                    <a:latin typeface="+mn-ea"/>
                    <a:cs typeface="+mn-ea"/>
                  </a:rPr>
                  <a:t>为基向量的</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维空间中样本数据，则有</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𝑿</m:t>
                          </m:r>
                        </m:e>
                        <m:sup>
                          <m:r>
                            <a:rPr lang="en-US" altLang="zh-CN" sz="2400">
                              <a:solidFill>
                                <a:schemeClr val="tx1"/>
                              </a:solidFill>
                              <a:latin typeface="Cambria Math" panose="02040503050406030204"/>
                              <a:cs typeface="+mn-ea"/>
                            </a:rPr>
                            <m:t>′</m:t>
                          </m:r>
                        </m:sup>
                      </m:sSup>
                      <m:r>
                        <a:rPr lang="en-US" altLang="zh-CN" sz="2400">
                          <a:solidFill>
                            <a:schemeClr val="tx1"/>
                          </a:solidFill>
                          <a:latin typeface="Cambria Math" panose="02040503050406030204"/>
                          <a:cs typeface="+mn-ea"/>
                        </a:rPr>
                        <m:t>=</m:t>
                      </m:r>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𝟏</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𝟐</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𝒌</m:t>
                                  </m:r>
                                </m:sub>
                              </m:sSub>
                            </m:e>
                          </m:d>
                        </m:e>
                        <m:sup>
                          <m:r>
                            <a:rPr lang="en-US" altLang="zh-CN" sz="2400">
                              <a:solidFill>
                                <a:schemeClr val="tx1"/>
                              </a:solidFill>
                              <a:latin typeface="Cambria Math" panose="02040503050406030204"/>
                              <a:cs typeface="+mn-ea"/>
                            </a:rPr>
                            <m:t>𝑇</m:t>
                          </m:r>
                        </m:sup>
                      </m:sSup>
                      <m:r>
                        <a:rPr lang="en-US" altLang="zh-CN" sz="2400">
                          <a:solidFill>
                            <a:schemeClr val="tx1"/>
                          </a:solidFill>
                          <a:latin typeface="Cambria Math" panose="02040503050406030204"/>
                          <a:cs typeface="+mn-ea"/>
                        </a:rPr>
                        <m:t>𝑿</m:t>
                      </m:r>
                      <m:r>
                        <a:rPr lang="en-US" altLang="zh-CN" sz="2400">
                          <a:solidFill>
                            <a:schemeClr val="tx1"/>
                          </a:solidFill>
                          <a:latin typeface="Cambria Math" panose="02040503050406030204"/>
                          <a:cs typeface="+mn-ea"/>
                        </a:rPr>
                        <m:t>=</m:t>
                      </m:r>
                      <m:d>
                        <m:dPr>
                          <m:ctrlPr>
                            <a:rPr lang="zh-CN" altLang="zh-CN" sz="2400" i="1">
                              <a:solidFill>
                                <a:schemeClr val="tx1"/>
                              </a:solidFill>
                              <a:latin typeface="Cambria Math" panose="02040503050406030204"/>
                              <a:cs typeface="+mn-ea"/>
                            </a:rPr>
                          </m:ctrlPr>
                        </m:dPr>
                        <m:e>
                          <m:m>
                            <m:mPr>
                              <m:mcs>
                                <m:mc>
                                  <m:mcPr>
                                    <m:count m:val="1"/>
                                    <m:mcJc m:val="center"/>
                                  </m:mcPr>
                                </m:mc>
                              </m:mcs>
                              <m:ctrlPr>
                                <a:rPr lang="zh-CN" altLang="zh-CN" sz="2400" i="1">
                                  <a:solidFill>
                                    <a:schemeClr val="tx1"/>
                                  </a:solidFill>
                                  <a:latin typeface="Cambria Math" panose="02040503050406030204"/>
                                  <a:cs typeface="+mn-ea"/>
                                </a:rPr>
                              </m:ctrlPr>
                            </m:mP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baseline="30000">
                                    <a:solidFill>
                                      <a:schemeClr val="tx1"/>
                                    </a:solidFill>
                                    <a:latin typeface="Cambria Math" panose="02040503050406030204"/>
                                    <a:cs typeface="+mn-ea"/>
                                  </a:rPr>
                                  <m:t>𝑇</m:t>
                                </m:r>
                              </m:e>
                            </m:mr>
                            <m:mr>
                              <m:e>
                                <m:m>
                                  <m:mPr>
                                    <m:mcs>
                                      <m:mc>
                                        <m:mcPr>
                                          <m:count m:val="1"/>
                                          <m:mcJc m:val="center"/>
                                        </m:mcPr>
                                      </m:mc>
                                    </m:mcs>
                                    <m:ctrlPr>
                                      <a:rPr lang="zh-CN" altLang="zh-CN" sz="2400" i="1">
                                        <a:solidFill>
                                          <a:schemeClr val="tx1"/>
                                        </a:solidFill>
                                        <a:latin typeface="Cambria Math" panose="02040503050406030204"/>
                                        <a:cs typeface="+mn-ea"/>
                                      </a:rPr>
                                    </m:ctrlPr>
                                  </m:mP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baseline="30000">
                                          <a:solidFill>
                                            <a:schemeClr val="tx1"/>
                                          </a:solidFill>
                                          <a:latin typeface="Cambria Math" panose="02040503050406030204"/>
                                          <a:cs typeface="+mn-ea"/>
                                        </a:rPr>
                                        <m:t>𝑇</m:t>
                                      </m:r>
                                    </m:e>
                                  </m:mr>
                                  <m:mr>
                                    <m:e>
                                      <m:r>
                                        <a:rPr lang="zh-CN" altLang="zh-CN" sz="2400">
                                          <a:solidFill>
                                            <a:schemeClr val="tx1"/>
                                          </a:solidFill>
                                          <a:latin typeface="Cambria Math" panose="02040503050406030204"/>
                                          <a:cs typeface="+mn-ea"/>
                                        </a:rPr>
                                        <m:t>…</m:t>
                                      </m:r>
                                    </m:e>
                                  </m:mr>
                                </m:m>
                              </m:e>
                            </m:m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𝑘</m:t>
                                    </m:r>
                                  </m:sub>
                                </m:sSub>
                                <m:r>
                                  <a:rPr lang="en-US" altLang="zh-CN" sz="2400" baseline="30000">
                                    <a:solidFill>
                                      <a:schemeClr val="tx1"/>
                                    </a:solidFill>
                                    <a:latin typeface="Cambria Math" panose="02040503050406030204"/>
                                    <a:cs typeface="+mn-ea"/>
                                  </a:rPr>
                                  <m:t>𝑇</m:t>
                                </m:r>
                              </m:e>
                            </m:mr>
                          </m:m>
                        </m:e>
                      </m:d>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m>
                                <m:mPr>
                                  <m:mcs>
                                    <m:mc>
                                      <m:mcPr>
                                        <m:count m:val="2"/>
                                        <m:mcJc m:val="center"/>
                                      </m:mcPr>
                                    </m:mc>
                                  </m:mcs>
                                  <m:ctrlPr>
                                    <a:rPr lang="zh-CN" altLang="zh-CN" sz="2400" i="1">
                                      <a:solidFill>
                                        <a:schemeClr val="tx1"/>
                                      </a:solidFill>
                                      <a:latin typeface="Cambria Math" panose="02040503050406030204"/>
                                      <a:cs typeface="+mn-ea"/>
                                    </a:rPr>
                                  </m:ctrlPr>
                                </m:mPr>
                                <m:mr>
                                  <m:e>
                                    <m:m>
                                      <m:mPr>
                                        <m:mcs>
                                          <m:mc>
                                            <m:mcPr>
                                              <m:count m:val="2"/>
                                              <m:mcJc m:val="center"/>
                                            </m:mcPr>
                                          </m:mc>
                                        </m:mcs>
                                        <m:ctrlPr>
                                          <a:rPr lang="zh-CN" altLang="zh-CN" sz="2400" i="1">
                                            <a:solidFill>
                                              <a:schemeClr val="tx1"/>
                                            </a:solidFill>
                                            <a:latin typeface="Cambria Math" panose="02040503050406030204"/>
                                            <a:cs typeface="+mn-ea"/>
                                          </a:rPr>
                                        </m:ctrlPr>
                                      </m:mP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11</m:t>
                                              </m:r>
                                            </m:sub>
                                          </m:sSub>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12</m:t>
                                              </m:r>
                                            </m:sub>
                                          </m:sSub>
                                        </m:e>
                                      </m:m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21</m:t>
                                              </m:r>
                                            </m:sub>
                                          </m:sSub>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22</m:t>
                                              </m:r>
                                            </m:sub>
                                          </m:sSub>
                                        </m:e>
                                      </m:mr>
                                    </m:m>
                                  </m:e>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a:cs typeface="+mn-ea"/>
                                            </a:rPr>
                                            <m:t>…</m:t>
                                          </m:r>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1</m:t>
                                              </m:r>
                                              <m:r>
                                                <a:rPr lang="en-US" altLang="zh-CN" sz="2400">
                                                  <a:solidFill>
                                                    <a:schemeClr val="tx1"/>
                                                  </a:solidFill>
                                                  <a:latin typeface="Cambria Math" panose="02040503050406030204"/>
                                                  <a:cs typeface="+mn-ea"/>
                                                </a:rPr>
                                                <m:t>𝑚</m:t>
                                              </m:r>
                                            </m:sub>
                                          </m:sSub>
                                        </m:e>
                                      </m:mr>
                                      <m:mr>
                                        <m:e>
                                          <m:r>
                                            <a:rPr lang="zh-CN" altLang="zh-CN" sz="2400">
                                              <a:solidFill>
                                                <a:schemeClr val="tx1"/>
                                              </a:solidFill>
                                              <a:latin typeface="Cambria Math" panose="02040503050406030204"/>
                                              <a:cs typeface="+mn-ea"/>
                                            </a:rPr>
                                            <m:t>…</m:t>
                                          </m:r>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𝑚</m:t>
                                              </m:r>
                                            </m:sub>
                                          </m:sSub>
                                        </m:e>
                                      </m:mr>
                                    </m:m>
                                  </m:e>
                                </m:mr>
                                <m:mr>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a:cs typeface="+mn-ea"/>
                                            </a:rPr>
                                            <m:t>…</m:t>
                                          </m:r>
                                        </m:e>
                                        <m:e>
                                          <m:r>
                                            <a:rPr lang="zh-CN" altLang="zh-CN" sz="2400">
                                              <a:solidFill>
                                                <a:schemeClr val="tx1"/>
                                              </a:solidFill>
                                              <a:latin typeface="Cambria Math" panose="02040503050406030204"/>
                                              <a:cs typeface="+mn-ea"/>
                                            </a:rPr>
                                            <m:t>…</m:t>
                                          </m:r>
                                        </m:e>
                                      </m:mr>
                                      <m:m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𝑛</m:t>
                                              </m:r>
                                              <m:r>
                                                <a:rPr lang="en-US" altLang="zh-CN" sz="2400">
                                                  <a:solidFill>
                                                    <a:schemeClr val="tx1"/>
                                                  </a:solidFill>
                                                  <a:latin typeface="Cambria Math" panose="02040503050406030204"/>
                                                  <a:cs typeface="+mn-ea"/>
                                                </a:rPr>
                                                <m:t>1</m:t>
                                              </m:r>
                                            </m:sub>
                                          </m:sSub>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𝑛</m:t>
                                              </m:r>
                                              <m:r>
                                                <a:rPr lang="en-US" altLang="zh-CN" sz="2400">
                                                  <a:solidFill>
                                                    <a:schemeClr val="tx1"/>
                                                  </a:solidFill>
                                                  <a:latin typeface="Cambria Math" panose="02040503050406030204"/>
                                                  <a:cs typeface="+mn-ea"/>
                                                </a:rPr>
                                                <m:t>2</m:t>
                                              </m:r>
                                            </m:sub>
                                          </m:sSub>
                                        </m:e>
                                      </m:mr>
                                    </m:m>
                                  </m:e>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a:cs typeface="+mn-ea"/>
                                            </a:rPr>
                                            <m:t>…</m:t>
                                          </m:r>
                                        </m:e>
                                        <m:e>
                                          <m:r>
                                            <a:rPr lang="zh-CN" altLang="zh-CN" sz="2400">
                                              <a:solidFill>
                                                <a:schemeClr val="tx1"/>
                                              </a:solidFill>
                                              <a:latin typeface="Cambria Math" panose="02040503050406030204"/>
                                              <a:cs typeface="+mn-ea"/>
                                            </a:rPr>
                                            <m:t>…</m:t>
                                          </m:r>
                                        </m:e>
                                      </m:mr>
                                      <m:mr>
                                        <m:e>
                                          <m:r>
                                            <a:rPr lang="zh-CN" altLang="zh-CN" sz="2400">
                                              <a:solidFill>
                                                <a:schemeClr val="tx1"/>
                                              </a:solidFill>
                                              <a:latin typeface="Cambria Math" panose="02040503050406030204"/>
                                              <a:cs typeface="+mn-ea"/>
                                            </a:rPr>
                                            <m:t>…</m:t>
                                          </m:r>
                                        </m:e>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𝑛𝑚</m:t>
                                              </m:r>
                                            </m:sub>
                                          </m:sSub>
                                        </m:e>
                                      </m:mr>
                                    </m:m>
                                  </m:e>
                                </m:mr>
                              </m:m>
                            </m:e>
                          </m:d>
                        </m:e>
                        <m:sup>
                          <m:r>
                            <a:rPr lang="en-US" altLang="zh-CN" sz="2400">
                              <a:solidFill>
                                <a:schemeClr val="tx1"/>
                              </a:solidFill>
                              <a:latin typeface="Cambria Math" panose="02040503050406030204"/>
                              <a:cs typeface="+mn-ea"/>
                            </a:rPr>
                            <m:t>𝑇</m:t>
                          </m:r>
                        </m:sup>
                      </m:sSup>
                    </m:oMath>
                  </m:oMathPara>
                </a14:m>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记矩阵</a:t>
                </a:r>
                <a14:m>
                  <m:oMath xmlns:m="http://schemas.openxmlformats.org/officeDocument/2006/math">
                    <m:r>
                      <a:rPr lang="en-US" altLang="zh-CN" sz="2400">
                        <a:solidFill>
                          <a:schemeClr val="tx1"/>
                        </a:solidFill>
                        <a:latin typeface="Cambria Math" panose="02040503050406030204"/>
                        <a:cs typeface="+mn-ea"/>
                      </a:rPr>
                      <m:t>𝑾</m:t>
                    </m:r>
                    <m:r>
                      <a:rPr lang="en-US" altLang="zh-CN" sz="2400">
                        <a:solidFill>
                          <a:schemeClr val="tx1"/>
                        </a:solidFill>
                        <a:latin typeface="Cambria Math" panose="02040503050406030204"/>
                        <a:cs typeface="+mn-ea"/>
                      </a:rPr>
                      <m:t>=</m:t>
                    </m:r>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𝑘</m:t>
                                </m:r>
                              </m:sub>
                            </m:sSub>
                          </m:e>
                        </m:d>
                      </m:e>
                      <m:sup>
                        <m:r>
                          <a:rPr lang="en-US" altLang="zh-CN" sz="2400">
                            <a:solidFill>
                              <a:schemeClr val="tx1"/>
                            </a:solidFill>
                            <a:latin typeface="Cambria Math" panose="02040503050406030204"/>
                            <a:cs typeface="+mn-ea"/>
                          </a:rPr>
                          <m:t>𝑇</m:t>
                        </m:r>
                      </m:sup>
                    </m:sSup>
                  </m:oMath>
                </a14:m>
                <a:r>
                  <a:rPr lang="zh-CN" altLang="zh-CN" sz="2400" dirty="0">
                    <a:solidFill>
                      <a:schemeClr val="tx1"/>
                    </a:solidFill>
                    <a:latin typeface="+mn-ea"/>
                    <a:cs typeface="+mn-ea"/>
                  </a:rPr>
                  <a:t>，并称之为变换矩阵，则可将上式简写为</a:t>
                </a:r>
                <a:r>
                  <a:rPr lang="zh-CN" altLang="zh-CN" sz="2400" dirty="0" smtClean="0">
                    <a:solidFill>
                      <a:schemeClr val="tx1"/>
                    </a:solidFill>
                    <a:latin typeface="+mn-ea"/>
                    <a:cs typeface="+mn-ea"/>
                  </a:rPr>
                  <a:t>：</a:t>
                </a:r>
                <a:endParaRPr lang="en-US" altLang="zh-CN" sz="2400" dirty="0" smtClean="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𝑿</m:t>
                          </m:r>
                        </m:e>
                        <m:sup>
                          <m:r>
                            <a:rPr lang="en-US" altLang="zh-CN" sz="2400">
                              <a:solidFill>
                                <a:schemeClr val="tx1"/>
                              </a:solidFill>
                              <a:latin typeface="Cambria Math" panose="02040503050406030204"/>
                              <a:cs typeface="+mn-ea"/>
                            </a:rPr>
                            <m:t>′</m:t>
                          </m:r>
                        </m:sup>
                      </m:sSup>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𝑾𝑿</m:t>
                      </m:r>
                    </m:oMath>
                  </m:oMathPara>
                </a14:m>
                <a:endParaRPr lang="en-US" altLang="zh-CN" sz="2400" dirty="0" smtClean="0">
                  <a:solidFill>
                    <a:schemeClr val="tx1"/>
                  </a:solidFill>
                  <a:latin typeface="+mn-ea"/>
                  <a:cs typeface="+mn-ea"/>
                </a:endParaRPr>
              </a:p>
              <a:p>
                <a:pPr marL="457200" lvl="1" indent="0">
                  <a:buNone/>
                </a:pPr>
                <a:r>
                  <a:rPr lang="zh-CN" altLang="en-US" sz="2400" dirty="0">
                    <a:latin typeface="+mn-ea"/>
                    <a:cs typeface="+mn-ea"/>
                  </a:rPr>
                  <a:t>其中</a:t>
                </a:r>
                <a14:m>
                  <m:oMath xmlns:m="http://schemas.openxmlformats.org/officeDocument/2006/math">
                    <m:r>
                      <a:rPr lang="en-US" altLang="zh-CN" sz="2400">
                        <a:latin typeface="Cambria Math" panose="02040503050406030204"/>
                        <a:cs typeface="+mn-ea"/>
                      </a:rPr>
                      <m:t>𝑾</m:t>
                    </m:r>
                    <m:r>
                      <a:rPr lang="zh-CN" altLang="en-US" sz="2400" b="0" i="1" dirty="0" smtClean="0">
                        <a:latin typeface="Cambria Math" panose="02040503050406030204"/>
                        <a:cs typeface="+mn-ea"/>
                      </a:rPr>
                      <m:t>是</m:t>
                    </m:r>
                    <m:r>
                      <a:rPr lang="zh-CN" altLang="en-US" sz="2400" i="1" dirty="0" smtClean="0">
                        <a:solidFill>
                          <a:srgbClr val="0000FF"/>
                        </a:solidFill>
                        <a:latin typeface="Cambria Math" panose="02040503050406030204"/>
                        <a:cs typeface="+mn-ea"/>
                      </a:rPr>
                      <m:t>正交矩阵</m:t>
                    </m:r>
                  </m:oMath>
                </a14:m>
                <a:r>
                  <a:rPr lang="zh-CN" altLang="en-US" sz="2400" dirty="0" smtClean="0">
                    <a:latin typeface="+mn-ea"/>
                    <a:cs typeface="+mn-ea"/>
                  </a:rPr>
                  <a:t>（保持长度、内积和夹角）</a:t>
                </a:r>
                <a:endParaRPr lang="en-US" altLang="zh-CN" sz="2400" dirty="0">
                  <a:latin typeface="+mn-ea"/>
                  <a:cs typeface="+mn-ea"/>
                </a:endParaRPr>
              </a:p>
              <a:p>
                <a:pPr lvl="1"/>
                <a:endParaRPr lang="zh-CN" altLang="zh-CN" sz="2400" dirty="0">
                  <a:latin typeface="黑体" panose="02010609060101010101" pitchFamily="49" charset="-122"/>
                  <a:ea typeface="黑体" panose="02010609060101010101" pitchFamily="49" charset="-122"/>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592"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a:t>
                </a:r>
                <a:r>
                  <a:rPr lang="zh-CN" altLang="en-US" sz="2800" b="1" dirty="0" smtClean="0">
                    <a:latin typeface="黑体" panose="02010609060101010101" pitchFamily="49" charset="-122"/>
                    <a:ea typeface="黑体" panose="02010609060101010101" pitchFamily="49" charset="-122"/>
                    <a:cs typeface="+mn-ea"/>
                  </a:rPr>
                  <a:t>准则</a:t>
                </a:r>
                <a:endParaRPr lang="en-US" altLang="zh-CN" sz="2800" b="1" dirty="0" smtClean="0">
                  <a:latin typeface="黑体" panose="02010609060101010101" pitchFamily="49" charset="-122"/>
                  <a:ea typeface="黑体" panose="02010609060101010101" pitchFamily="49" charset="-122"/>
                  <a:cs typeface="+mn-ea"/>
                </a:endParaRPr>
              </a:p>
              <a:p>
                <a:pPr lvl="1"/>
                <a:r>
                  <a:rPr lang="zh-CN" altLang="zh-CN" sz="2400" dirty="0">
                    <a:latin typeface="+mn-ea"/>
                    <a:cs typeface="+mn-ea"/>
                  </a:rPr>
                  <a:t>任意选择的一组</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个</a:t>
                </a:r>
                <a:r>
                  <a:rPr lang="zh-CN" altLang="zh-CN" sz="2400" dirty="0">
                    <a:solidFill>
                      <a:srgbClr val="0000FF"/>
                    </a:solidFill>
                    <a:latin typeface="+mn-ea"/>
                    <a:cs typeface="+mn-ea"/>
                  </a:rPr>
                  <a:t>线性无关</a:t>
                </a:r>
                <a14:m>
                  <m:oMath xmlns:m="http://schemas.openxmlformats.org/officeDocument/2006/math">
                    <m:r>
                      <a:rPr lang="en-US" altLang="zh-CN" sz="2400">
                        <a:latin typeface="Cambria Math" panose="02040503050406030204"/>
                        <a:cs typeface="+mn-ea"/>
                      </a:rPr>
                      <m:t>𝑚</m:t>
                    </m:r>
                  </m:oMath>
                </a14:m>
                <a:r>
                  <a:rPr lang="zh-CN" altLang="zh-CN" sz="2400" dirty="0">
                    <a:latin typeface="+mn-ea"/>
                    <a:cs typeface="+mn-ea"/>
                  </a:rPr>
                  <a:t>维向量</a:t>
                </a:r>
                <a14:m>
                  <m:oMath xmlns:m="http://schemas.openxmlformats.org/officeDocument/2006/math">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𝑘</m:t>
                        </m:r>
                      </m:sub>
                    </m:sSub>
                    <m:r>
                      <a:rPr lang="en-US" altLang="zh-CN" sz="2400">
                        <a:latin typeface="Cambria Math" panose="02040503050406030204"/>
                        <a:cs typeface="+mn-ea"/>
                      </a:rPr>
                      <m:t>}</m:t>
                    </m:r>
                  </m:oMath>
                </a14:m>
                <a:r>
                  <a:rPr lang="zh-CN" altLang="zh-CN" sz="2400" dirty="0">
                    <a:latin typeface="+mn-ea"/>
                    <a:cs typeface="+mn-ea"/>
                  </a:rPr>
                  <a:t>作为基向量构成变换矩阵</a:t>
                </a:r>
                <a14:m>
                  <m:oMath xmlns:m="http://schemas.openxmlformats.org/officeDocument/2006/math">
                    <m:r>
                      <a:rPr lang="en-US" altLang="zh-CN" sz="2400">
                        <a:latin typeface="Cambria Math" panose="02040503050406030204"/>
                        <a:cs typeface="+mn-ea"/>
                      </a:rPr>
                      <m:t>𝑾</m:t>
                    </m:r>
                  </m:oMath>
                </a14:m>
                <a:r>
                  <a:rPr lang="zh-CN" altLang="en-US" sz="2400" dirty="0">
                    <a:latin typeface="+mn-ea"/>
                    <a:cs typeface="+mn-ea"/>
                  </a:rPr>
                  <a:t>，</a:t>
                </a:r>
                <a:r>
                  <a:rPr lang="zh-CN" altLang="zh-CN" sz="2400" dirty="0">
                    <a:latin typeface="+mn-ea"/>
                    <a:cs typeface="+mn-ea"/>
                  </a:rPr>
                  <a:t>将数据集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中样本数据降至</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维。因此，如何选择一组适当的基向量</a:t>
                </a:r>
                <a14:m>
                  <m:oMath xmlns:m="http://schemas.openxmlformats.org/officeDocument/2006/math">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𝑘</m:t>
                        </m:r>
                      </m:sub>
                    </m:sSub>
                    <m:r>
                      <a:rPr lang="en-US" altLang="zh-CN" sz="2400">
                        <a:latin typeface="Cambria Math" panose="02040503050406030204"/>
                        <a:cs typeface="+mn-ea"/>
                      </a:rPr>
                      <m:t>}</m:t>
                    </m:r>
                  </m:oMath>
                </a14:m>
                <a:r>
                  <a:rPr lang="zh-CN" altLang="zh-CN" sz="2400" dirty="0">
                    <a:latin typeface="+mn-ea"/>
                    <a:cs typeface="+mn-ea"/>
                  </a:rPr>
                  <a:t>是实现对样本数据进行有效降维的关键技术</a:t>
                </a:r>
                <a:endParaRPr lang="en-US" altLang="zh-CN" sz="2400" dirty="0">
                  <a:latin typeface="+mn-ea"/>
                  <a:cs typeface="+mn-ea"/>
                </a:endParaRPr>
              </a:p>
              <a:p>
                <a:pPr lvl="1"/>
                <a:r>
                  <a:rPr lang="zh-CN" altLang="zh-CN" sz="2400" dirty="0">
                    <a:latin typeface="+mn-ea"/>
                    <a:cs typeface="+mn-ea"/>
                  </a:rPr>
                  <a:t>对数据集</a:t>
                </a:r>
                <a14:m>
                  <m:oMath xmlns:m="http://schemas.openxmlformats.org/officeDocument/2006/math">
                    <m:r>
                      <a:rPr lang="en-US" altLang="zh-CN" sz="2400">
                        <a:latin typeface="Cambria Math" panose="02040503050406030204"/>
                        <a:cs typeface="+mn-ea"/>
                      </a:rPr>
                      <m:t>𝐷</m:t>
                    </m:r>
                  </m:oMath>
                </a14:m>
                <a:r>
                  <a:rPr lang="zh-CN" altLang="zh-CN" sz="2400" dirty="0">
                    <a:latin typeface="+mn-ea"/>
                    <a:cs typeface="+mn-ea"/>
                  </a:rPr>
                  <a:t>中样本数据的降维应</a:t>
                </a:r>
                <a:r>
                  <a:rPr lang="zh-CN" altLang="zh-CN" sz="2400" dirty="0">
                    <a:solidFill>
                      <a:srgbClr val="0000FF"/>
                    </a:solidFill>
                    <a:latin typeface="+mn-ea"/>
                    <a:cs typeface="+mn-ea"/>
                  </a:rPr>
                  <a:t>尽可能保留原数据有效信息</a:t>
                </a:r>
                <a:endParaRPr lang="en-US" altLang="zh-CN" sz="2400" dirty="0">
                  <a:solidFill>
                    <a:srgbClr val="0000FF"/>
                  </a:solidFill>
                  <a:latin typeface="+mn-ea"/>
                  <a:cs typeface="+mn-ea"/>
                </a:endParaRPr>
              </a:p>
              <a:p>
                <a:pPr lvl="1"/>
                <a:r>
                  <a:rPr lang="zh-CN" altLang="zh-CN" sz="2400" dirty="0">
                    <a:latin typeface="+mn-ea"/>
                    <a:cs typeface="+mn-ea"/>
                  </a:rPr>
                  <a:t>数据点分布的</a:t>
                </a:r>
                <a:r>
                  <a:rPr lang="zh-CN" altLang="zh-CN" sz="2400" dirty="0">
                    <a:solidFill>
                      <a:srgbClr val="0000FF"/>
                    </a:solidFill>
                    <a:latin typeface="+mn-ea"/>
                    <a:cs typeface="+mn-ea"/>
                  </a:rPr>
                  <a:t>分散度</a:t>
                </a:r>
                <a:r>
                  <a:rPr lang="zh-CN" altLang="zh-CN" sz="2400" dirty="0">
                    <a:latin typeface="+mn-ea"/>
                    <a:cs typeface="+mn-ea"/>
                  </a:rPr>
                  <a:t>可用</a:t>
                </a:r>
                <a:r>
                  <a:rPr lang="zh-CN" altLang="zh-CN" sz="2400" dirty="0">
                    <a:solidFill>
                      <a:srgbClr val="0000FF"/>
                    </a:solidFill>
                    <a:latin typeface="+mn-ea"/>
                    <a:cs typeface="+mn-ea"/>
                  </a:rPr>
                  <a:t>方差</a:t>
                </a:r>
                <a:r>
                  <a:rPr lang="zh-CN" altLang="zh-CN" sz="2400" dirty="0">
                    <a:latin typeface="+mn-ea"/>
                    <a:cs typeface="+mn-ea"/>
                  </a:rPr>
                  <a:t>度量，方差越大的属性，其包含的信息量就越大，故要求所选基向量</a:t>
                </a:r>
                <a14:m>
                  <m:oMath xmlns:m="http://schemas.openxmlformats.org/officeDocument/2006/math">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𝑘</m:t>
                        </m:r>
                      </m:sub>
                    </m:sSub>
                    <m:r>
                      <a:rPr lang="en-US" altLang="zh-CN" sz="2400">
                        <a:latin typeface="Cambria Math" panose="02040503050406030204"/>
                        <a:cs typeface="+mn-ea"/>
                      </a:rPr>
                      <m:t>}</m:t>
                    </m:r>
                  </m:oMath>
                </a14:m>
                <a:r>
                  <a:rPr lang="zh-CN" altLang="zh-CN" sz="2400" dirty="0">
                    <a:latin typeface="+mn-ea"/>
                    <a:cs typeface="+mn-ea"/>
                  </a:rPr>
                  <a:t>使得映射后</a:t>
                </a:r>
                <a:r>
                  <a:rPr lang="zh-CN" altLang="zh-CN" sz="2400" dirty="0">
                    <a:solidFill>
                      <a:srgbClr val="0000FF"/>
                    </a:solidFill>
                    <a:latin typeface="+mn-ea"/>
                    <a:cs typeface="+mn-ea"/>
                  </a:rPr>
                  <a:t>数据方差</a:t>
                </a:r>
                <a:r>
                  <a:rPr lang="zh-CN" altLang="zh-CN" sz="2400" dirty="0">
                    <a:latin typeface="+mn-ea"/>
                    <a:cs typeface="+mn-ea"/>
                  </a:rPr>
                  <a:t>尽可能地变</a:t>
                </a:r>
                <a:r>
                  <a:rPr lang="zh-CN" altLang="zh-CN" sz="2400" dirty="0" smtClean="0">
                    <a:latin typeface="+mn-ea"/>
                    <a:cs typeface="+mn-ea"/>
                  </a:rPr>
                  <a:t>大</a:t>
                </a:r>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学习算法</a:t>
                </a:r>
                <a:endParaRPr lang="en-US" altLang="zh-CN" sz="2800" b="1" dirty="0" smtClean="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为实现</a:t>
                </a:r>
                <a:r>
                  <a:rPr lang="zh-CN" altLang="en-US" sz="2400" dirty="0" smtClean="0">
                    <a:latin typeface="+mn-ea"/>
                    <a:cs typeface="+mn-ea"/>
                  </a:rPr>
                  <a:t>学习准则</a:t>
                </a:r>
                <a:r>
                  <a:rPr lang="zh-CN" altLang="zh-CN" sz="2400" dirty="0" smtClean="0">
                    <a:solidFill>
                      <a:schemeClr val="tx1"/>
                    </a:solidFill>
                    <a:latin typeface="+mn-ea"/>
                    <a:cs typeface="+mn-ea"/>
                  </a:rPr>
                  <a:t>，</a:t>
                </a:r>
                <a:r>
                  <a:rPr lang="zh-CN" altLang="zh-CN" sz="2400" dirty="0">
                    <a:solidFill>
                      <a:schemeClr val="tx1"/>
                    </a:solidFill>
                    <a:latin typeface="+mn-ea"/>
                    <a:cs typeface="+mn-ea"/>
                  </a:rPr>
                  <a:t>需对数据集</a:t>
                </a:r>
                <a14:m>
                  <m:oMath xmlns:m="http://schemas.openxmlformats.org/officeDocument/2006/math">
                    <m:r>
                      <a:rPr lang="en-US" altLang="zh-CN" sz="2400">
                        <a:solidFill>
                          <a:schemeClr val="tx1"/>
                        </a:solidFill>
                        <a:latin typeface="Cambria Math" panose="02040503050406030204"/>
                        <a:cs typeface="+mn-ea"/>
                      </a:rPr>
                      <m:t>𝐷</m:t>
                    </m:r>
                  </m:oMath>
                </a14:m>
                <a:r>
                  <a:rPr lang="zh-CN" altLang="zh-CN" sz="2400" dirty="0">
                    <a:solidFill>
                      <a:schemeClr val="tx1"/>
                    </a:solidFill>
                    <a:latin typeface="+mn-ea"/>
                    <a:cs typeface="+mn-ea"/>
                  </a:rPr>
                  <a:t>中的样本数据</a:t>
                </a:r>
                <a:r>
                  <a:rPr lang="zh-CN" altLang="zh-CN" sz="2400" dirty="0" smtClean="0">
                    <a:solidFill>
                      <a:schemeClr val="tx1"/>
                    </a:solidFill>
                    <a:latin typeface="+mn-ea"/>
                    <a:cs typeface="+mn-ea"/>
                  </a:rPr>
                  <a:t>进行</a:t>
                </a:r>
                <a:r>
                  <a:rPr lang="zh-CN" altLang="en-US" sz="2400" dirty="0" smtClean="0">
                    <a:solidFill>
                      <a:schemeClr val="tx1"/>
                    </a:solidFill>
                    <a:latin typeface="+mn-ea"/>
                    <a:cs typeface="+mn-ea"/>
                  </a:rPr>
                  <a:t>规范</a:t>
                </a:r>
                <a:r>
                  <a:rPr lang="zh-CN" altLang="zh-CN" sz="2400" dirty="0" smtClean="0">
                    <a:solidFill>
                      <a:schemeClr val="tx1"/>
                    </a:solidFill>
                    <a:latin typeface="+mn-ea"/>
                    <a:cs typeface="+mn-ea"/>
                  </a:rPr>
                  <a:t>化</a:t>
                </a:r>
                <a:r>
                  <a:rPr lang="zh-CN" altLang="zh-CN" sz="2400" dirty="0">
                    <a:solidFill>
                      <a:schemeClr val="tx1"/>
                    </a:solidFill>
                    <a:latin typeface="+mn-ea"/>
                    <a:cs typeface="+mn-ea"/>
                  </a:rPr>
                  <a:t>操作。假定数据集</a:t>
                </a:r>
                <a14:m>
                  <m:oMath xmlns:m="http://schemas.openxmlformats.org/officeDocument/2006/math">
                    <m:r>
                      <a:rPr lang="en-US" altLang="zh-CN" sz="2400">
                        <a:solidFill>
                          <a:schemeClr val="tx1"/>
                        </a:solidFill>
                        <a:latin typeface="Cambria Math" panose="02040503050406030204"/>
                        <a:cs typeface="+mn-ea"/>
                      </a:rPr>
                      <m:t>𝐷</m:t>
                    </m:r>
                  </m:oMath>
                </a14:m>
                <a:r>
                  <a:rPr lang="zh-CN" altLang="zh-CN" sz="2400" dirty="0">
                    <a:solidFill>
                      <a:schemeClr val="tx1"/>
                    </a:solidFill>
                    <a:latin typeface="+mn-ea"/>
                    <a:cs typeface="+mn-ea"/>
                  </a:rPr>
                  <a:t>中包含</a:t>
                </a:r>
                <a14:m>
                  <m:oMath xmlns:m="http://schemas.openxmlformats.org/officeDocument/2006/math">
                    <m:r>
                      <a:rPr lang="en-US" altLang="zh-CN" sz="2400">
                        <a:solidFill>
                          <a:schemeClr val="tx1"/>
                        </a:solidFill>
                        <a:latin typeface="Cambria Math" panose="02040503050406030204"/>
                        <a:cs typeface="+mn-ea"/>
                      </a:rPr>
                      <m:t>𝑛</m:t>
                    </m:r>
                  </m:oMath>
                </a14:m>
                <a:r>
                  <a:rPr lang="zh-CN" altLang="zh-CN" sz="2400" dirty="0">
                    <a:solidFill>
                      <a:schemeClr val="tx1"/>
                    </a:solidFill>
                    <a:latin typeface="+mn-ea"/>
                    <a:cs typeface="+mn-ea"/>
                  </a:rPr>
                  <a:t>个样本数据</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𝑛</m:t>
                        </m:r>
                      </m:sub>
                    </m:sSub>
                  </m:oMath>
                </a14:m>
                <a:r>
                  <a:rPr lang="zh-CN" altLang="zh-CN" sz="2400" dirty="0">
                    <a:solidFill>
                      <a:schemeClr val="tx1"/>
                    </a:solidFill>
                    <a:latin typeface="+mn-ea"/>
                    <a:cs typeface="+mn-ea"/>
                  </a:rPr>
                  <a:t>，每个样本数据</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𝑖</m:t>
                        </m:r>
                      </m:sub>
                    </m:sSub>
                  </m:oMath>
                </a14:m>
                <a:r>
                  <a:rPr lang="zh-CN" altLang="zh-CN" sz="2400" dirty="0">
                    <a:solidFill>
                      <a:schemeClr val="tx1"/>
                    </a:solidFill>
                    <a:latin typeface="+mn-ea"/>
                    <a:cs typeface="+mn-ea"/>
                  </a:rPr>
                  <a:t>均为具有</a:t>
                </a:r>
                <a14:m>
                  <m:oMath xmlns:m="http://schemas.openxmlformats.org/officeDocument/2006/math">
                    <m:r>
                      <a:rPr lang="en-US" altLang="zh-CN" sz="2400">
                        <a:solidFill>
                          <a:schemeClr val="tx1"/>
                        </a:solidFill>
                        <a:latin typeface="Cambria Math" panose="02040503050406030204"/>
                        <a:cs typeface="+mn-ea"/>
                      </a:rPr>
                      <m:t>𝑚</m:t>
                    </m:r>
                  </m:oMath>
                </a14:m>
                <a:r>
                  <a:rPr lang="zh-CN" altLang="zh-CN" sz="2400" dirty="0">
                    <a:solidFill>
                      <a:schemeClr val="tx1"/>
                    </a:solidFill>
                    <a:latin typeface="+mn-ea"/>
                    <a:cs typeface="+mn-ea"/>
                  </a:rPr>
                  <a:t>个属性的</a:t>
                </a:r>
                <a14:m>
                  <m:oMath xmlns:m="http://schemas.openxmlformats.org/officeDocument/2006/math">
                    <m:r>
                      <a:rPr lang="en-US" altLang="zh-CN" sz="2400">
                        <a:solidFill>
                          <a:schemeClr val="tx1"/>
                        </a:solidFill>
                        <a:latin typeface="Cambria Math" panose="02040503050406030204"/>
                        <a:cs typeface="+mn-ea"/>
                      </a:rPr>
                      <m:t>𝑚</m:t>
                    </m:r>
                  </m:oMath>
                </a14:m>
                <a:r>
                  <a:rPr lang="zh-CN" altLang="zh-CN" sz="2400" dirty="0">
                    <a:solidFill>
                      <a:schemeClr val="tx1"/>
                    </a:solidFill>
                    <a:latin typeface="+mn-ea"/>
                    <a:cs typeface="+mn-ea"/>
                  </a:rPr>
                  <a:t>维向量。令第</a:t>
                </a:r>
                <a14:m>
                  <m:oMath xmlns:m="http://schemas.openxmlformats.org/officeDocument/2006/math">
                    <m:r>
                      <a:rPr lang="en-US" altLang="zh-CN" sz="2400" i="1">
                        <a:solidFill>
                          <a:schemeClr val="tx1"/>
                        </a:solidFill>
                        <a:latin typeface="Cambria Math" panose="02040503050406030204"/>
                        <a:cs typeface="+mn-ea"/>
                      </a:rPr>
                      <m:t>𝑗</m:t>
                    </m:r>
                  </m:oMath>
                </a14:m>
                <a:r>
                  <a:rPr lang="zh-CN" altLang="zh-CN" sz="2400" dirty="0">
                    <a:solidFill>
                      <a:schemeClr val="tx1"/>
                    </a:solidFill>
                    <a:latin typeface="+mn-ea"/>
                    <a:cs typeface="+mn-ea"/>
                  </a:rPr>
                  <a:t>个样本数据</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a:solidFill>
                              <a:schemeClr val="tx1"/>
                            </a:solidFill>
                            <a:latin typeface="Cambria Math" panose="02040503050406030204"/>
                            <a:cs typeface="+mn-ea"/>
                          </a:rPr>
                          <m:t>𝑗</m:t>
                        </m:r>
                      </m:sub>
                    </m:sSub>
                  </m:oMath>
                </a14:m>
                <a:r>
                  <a:rPr lang="zh-CN" altLang="zh-CN" sz="2400" dirty="0">
                    <a:solidFill>
                      <a:schemeClr val="tx1"/>
                    </a:solidFill>
                    <a:latin typeface="+mn-ea"/>
                    <a:cs typeface="+mn-ea"/>
                  </a:rPr>
                  <a:t>的第</a:t>
                </a:r>
                <a14:m>
                  <m:oMath xmlns:m="http://schemas.openxmlformats.org/officeDocument/2006/math">
                    <m:r>
                      <a:rPr lang="en-US" altLang="zh-CN" sz="2400" i="1">
                        <a:solidFill>
                          <a:schemeClr val="tx1"/>
                        </a:solidFill>
                        <a:latin typeface="Cambria Math" panose="02040503050406030204"/>
                        <a:cs typeface="+mn-ea"/>
                      </a:rPr>
                      <m:t>𝑖</m:t>
                    </m:r>
                  </m:oMath>
                </a14:m>
                <a:r>
                  <a:rPr lang="zh-CN" altLang="zh-CN" sz="2400" dirty="0">
                    <a:solidFill>
                      <a:schemeClr val="tx1"/>
                    </a:solidFill>
                    <a:latin typeface="+mn-ea"/>
                    <a:cs typeface="+mn-ea"/>
                  </a:rPr>
                  <a:t>维分量取值为</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𝑖𝑗</m:t>
                        </m:r>
                      </m:sub>
                    </m:sSub>
                  </m:oMath>
                </a14:m>
                <a:r>
                  <a:rPr lang="en-US" altLang="zh-CN" sz="2400" dirty="0">
                    <a:solidFill>
                      <a:schemeClr val="tx1"/>
                    </a:solidFill>
                    <a:latin typeface="+mn-ea"/>
                    <a:cs typeface="+mn-ea"/>
                  </a:rPr>
                  <a:t>,</a:t>
                </a:r>
                <a:r>
                  <a:rPr lang="zh-CN" altLang="zh-CN" sz="2400" dirty="0">
                    <a:solidFill>
                      <a:schemeClr val="tx1"/>
                    </a:solidFill>
                    <a:latin typeface="+mn-ea"/>
                    <a:cs typeface="+mn-ea"/>
                  </a:rPr>
                  <a:t>可按下列公式将</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𝑋</m:t>
                        </m:r>
                      </m:e>
                      <m:sub>
                        <m:r>
                          <a:rPr lang="en-US" altLang="zh-CN" sz="2400" i="1">
                            <a:solidFill>
                              <a:schemeClr val="tx1"/>
                            </a:solidFill>
                            <a:latin typeface="Cambria Math" panose="02040503050406030204"/>
                            <a:cs typeface="+mn-ea"/>
                          </a:rPr>
                          <m:t>𝑗</m:t>
                        </m:r>
                      </m:sub>
                    </m:sSub>
                  </m:oMath>
                </a14:m>
                <a:r>
                  <a:rPr lang="zh-CN" altLang="zh-CN" sz="2400" dirty="0">
                    <a:solidFill>
                      <a:schemeClr val="tx1"/>
                    </a:solidFill>
                    <a:latin typeface="+mn-ea"/>
                    <a:cs typeface="+mn-ea"/>
                  </a:rPr>
                  <a:t>的各个分量值</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𝑖𝑗</m:t>
                        </m:r>
                      </m:sub>
                    </m:sSub>
                  </m:oMath>
                </a14:m>
                <a:r>
                  <a:rPr lang="zh-CN" altLang="zh-CN" sz="2400" dirty="0">
                    <a:solidFill>
                      <a:schemeClr val="tx1"/>
                    </a:solidFill>
                    <a:latin typeface="+mn-ea"/>
                    <a:cs typeface="+mn-ea"/>
                  </a:rPr>
                  <a:t>转化为标准值</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𝑧</m:t>
                        </m:r>
                      </m:e>
                      <m:sub>
                        <m:r>
                          <a:rPr lang="en-US" altLang="zh-CN" sz="2400">
                            <a:solidFill>
                              <a:schemeClr val="tx1"/>
                            </a:solidFill>
                            <a:latin typeface="Cambria Math" panose="02040503050406030204"/>
                            <a:cs typeface="+mn-ea"/>
                          </a:rPr>
                          <m:t>𝑖𝑗</m:t>
                        </m:r>
                      </m:sub>
                    </m:sSub>
                  </m:oMath>
                </a14:m>
                <a:endParaRPr lang="en-US" altLang="zh-CN" sz="2400" dirty="0" smtClean="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𝑧</m:t>
                          </m:r>
                        </m:e>
                        <m:sub>
                          <m:r>
                            <a:rPr lang="en-US" altLang="zh-CN" sz="2400">
                              <a:solidFill>
                                <a:schemeClr val="tx1"/>
                              </a:solidFill>
                              <a:latin typeface="Cambria Math" panose="02040503050406030204"/>
                              <a:cs typeface="+mn-ea"/>
                            </a:rPr>
                            <m:t>𝑖𝑗</m:t>
                          </m:r>
                        </m:sub>
                      </m:sSub>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𝑖𝑗</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𝑢</m:t>
                              </m:r>
                            </m:e>
                            <m:sub>
                              <m:r>
                                <a:rPr lang="en-US" altLang="zh-CN" sz="2400" i="1">
                                  <a:solidFill>
                                    <a:schemeClr val="tx1"/>
                                  </a:solidFill>
                                  <a:latin typeface="Cambria Math" panose="02040503050406030204"/>
                                  <a:cs typeface="+mn-ea"/>
                                </a:rPr>
                                <m:t>𝑖</m:t>
                              </m:r>
                            </m:sub>
                          </m:sSub>
                        </m:num>
                        <m:den>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𝑠</m:t>
                              </m:r>
                            </m:e>
                            <m:sub>
                              <m:r>
                                <a:rPr lang="en-US" altLang="zh-CN" sz="2400" i="1">
                                  <a:solidFill>
                                    <a:schemeClr val="tx1"/>
                                  </a:solidFill>
                                  <a:latin typeface="Cambria Math" panose="02040503050406030204"/>
                                  <a:cs typeface="+mn-ea"/>
                                </a:rPr>
                                <m:t>𝑖</m:t>
                              </m:r>
                            </m:sub>
                          </m:sSub>
                        </m:den>
                      </m:f>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𝑚</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𝑗</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𝑛</m:t>
                      </m:r>
                    </m:oMath>
                  </m:oMathPara>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其中</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𝑢</m:t>
                        </m:r>
                      </m:e>
                      <m:sub>
                        <m:r>
                          <a:rPr lang="en-US" altLang="zh-CN" sz="2400">
                            <a:solidFill>
                              <a:schemeClr val="tx1"/>
                            </a:solidFill>
                            <a:latin typeface="Cambria Math" panose="02040503050406030204"/>
                            <a:cs typeface="+mn-ea"/>
                          </a:rPr>
                          <m:t>𝑗</m:t>
                        </m:r>
                      </m:sub>
                    </m:sSub>
                  </m:oMath>
                </a14:m>
                <a:r>
                  <a:rPr lang="zh-CN" altLang="zh-CN" sz="2400" dirty="0">
                    <a:solidFill>
                      <a:schemeClr val="tx1"/>
                    </a:solidFill>
                    <a:latin typeface="+mn-ea"/>
                    <a:cs typeface="+mn-ea"/>
                  </a:rPr>
                  <a:t>和</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𝑠</m:t>
                        </m:r>
                      </m:e>
                      <m:sub>
                        <m:r>
                          <a:rPr lang="en-US" altLang="zh-CN" sz="2400">
                            <a:solidFill>
                              <a:schemeClr val="tx1"/>
                            </a:solidFill>
                            <a:latin typeface="Cambria Math" panose="02040503050406030204"/>
                            <a:cs typeface="+mn-ea"/>
                          </a:rPr>
                          <m:t>𝑗</m:t>
                        </m:r>
                      </m:sub>
                    </m:sSub>
                  </m:oMath>
                </a14:m>
                <a:r>
                  <a:rPr lang="zh-CN" altLang="zh-CN" sz="2400" dirty="0">
                    <a:solidFill>
                      <a:schemeClr val="tx1"/>
                    </a:solidFill>
                    <a:latin typeface="+mn-ea"/>
                    <a:cs typeface="+mn-ea"/>
                  </a:rPr>
                  <a:t>分别是样本数据集</a:t>
                </a:r>
                <a14:m>
                  <m:oMath xmlns:m="http://schemas.openxmlformats.org/officeDocument/2006/math">
                    <m:r>
                      <a:rPr lang="en-US" altLang="zh-CN" sz="2400">
                        <a:solidFill>
                          <a:schemeClr val="tx1"/>
                        </a:solidFill>
                        <a:latin typeface="Cambria Math" panose="02040503050406030204"/>
                        <a:cs typeface="+mn-ea"/>
                      </a:rPr>
                      <m:t>𝐷</m:t>
                    </m:r>
                  </m:oMath>
                </a14:m>
                <a:r>
                  <a:rPr lang="zh-CN" altLang="zh-CN" sz="2400" dirty="0">
                    <a:solidFill>
                      <a:schemeClr val="tx1"/>
                    </a:solidFill>
                    <a:latin typeface="+mn-ea"/>
                    <a:cs typeface="+mn-ea"/>
                  </a:rPr>
                  <a:t>中所有样本的第</a:t>
                </a:r>
                <a14:m>
                  <m:oMath xmlns:m="http://schemas.openxmlformats.org/officeDocument/2006/math">
                    <m:r>
                      <a:rPr lang="en-US" altLang="zh-CN" sz="2400">
                        <a:solidFill>
                          <a:schemeClr val="tx1"/>
                        </a:solidFill>
                        <a:latin typeface="Cambria Math" panose="02040503050406030204"/>
                        <a:cs typeface="+mn-ea"/>
                      </a:rPr>
                      <m:t>𝑗</m:t>
                    </m:r>
                  </m:oMath>
                </a14:m>
                <a:r>
                  <a:rPr lang="zh-CN" altLang="zh-CN" sz="2400" dirty="0">
                    <a:solidFill>
                      <a:schemeClr val="tx1"/>
                    </a:solidFill>
                    <a:latin typeface="+mn-ea"/>
                    <a:cs typeface="+mn-ea"/>
                  </a:rPr>
                  <a:t>维分量均值和标准差，即有</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𝑢</m:t>
                          </m:r>
                        </m:e>
                        <m:sub>
                          <m:r>
                            <a:rPr lang="en-US" altLang="zh-CN" sz="2400" i="1">
                              <a:solidFill>
                                <a:schemeClr val="tx1"/>
                              </a:solidFill>
                              <a:latin typeface="Cambria Math" panose="02040503050406030204"/>
                              <a:cs typeface="+mn-ea"/>
                            </a:rPr>
                            <m:t>𝑖</m:t>
                          </m:r>
                        </m:sub>
                      </m:sSub>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nary>
                        <m:naryPr>
                          <m:chr m:val="∑"/>
                          <m:limLoc m:val="subSup"/>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a:cs typeface="+mn-ea"/>
                            </a:rPr>
                            <m:t>𝑗</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𝑖𝑗</m:t>
                              </m:r>
                            </m:sub>
                          </m:sSub>
                        </m:e>
                      </m:nary>
                      <m:r>
                        <a:rPr lang="zh-CN"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𝑠</m:t>
                          </m:r>
                        </m:e>
                        <m:sub>
                          <m:r>
                            <a:rPr lang="en-US" altLang="zh-CN" sz="2400" i="1">
                              <a:solidFill>
                                <a:schemeClr val="tx1"/>
                              </a:solidFill>
                              <a:latin typeface="Cambria Math" panose="02040503050406030204"/>
                              <a:cs typeface="+mn-ea"/>
                            </a:rPr>
                            <m:t>𝑖</m:t>
                          </m:r>
                        </m:sub>
                      </m:sSub>
                      <m:r>
                        <a:rPr lang="en-US" altLang="zh-CN" sz="2400">
                          <a:solidFill>
                            <a:schemeClr val="tx1"/>
                          </a:solidFill>
                          <a:latin typeface="Cambria Math" panose="02040503050406030204"/>
                          <a:cs typeface="+mn-ea"/>
                        </a:rPr>
                        <m:t>=</m:t>
                      </m:r>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den>
                              </m:f>
                              <m:nary>
                                <m:naryPr>
                                  <m:chr m:val="∑"/>
                                  <m:limLoc m:val="subSup"/>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a:cs typeface="+mn-ea"/>
                                    </a:rPr>
                                    <m:t>𝑗</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𝑥</m:t>
                                          </m:r>
                                        </m:e>
                                        <m:sub>
                                          <m:r>
                                            <a:rPr lang="en-US" altLang="zh-CN" sz="2400">
                                              <a:solidFill>
                                                <a:schemeClr val="tx1"/>
                                              </a:solidFill>
                                              <a:latin typeface="Cambria Math" panose="02040503050406030204"/>
                                              <a:cs typeface="+mn-ea"/>
                                            </a:rPr>
                                            <m:t>𝑖𝑗</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𝑢</m:t>
                                          </m:r>
                                        </m:e>
                                        <m:sub>
                                          <m:r>
                                            <a:rPr lang="en-US" altLang="zh-CN" sz="2400">
                                              <a:solidFill>
                                                <a:schemeClr val="tx1"/>
                                              </a:solidFill>
                                              <a:latin typeface="Cambria Math" panose="02040503050406030204"/>
                                              <a:cs typeface="+mn-ea"/>
                                            </a:rPr>
                                            <m:t>𝑖</m:t>
                                          </m:r>
                                        </m:sub>
                                      </m:sSub>
                                      <m:r>
                                        <a:rPr lang="en-US" altLang="zh-CN" sz="2400">
                                          <a:solidFill>
                                            <a:schemeClr val="tx1"/>
                                          </a:solidFill>
                                          <a:latin typeface="Cambria Math" panose="02040503050406030204"/>
                                          <a:cs typeface="+mn-ea"/>
                                        </a:rPr>
                                        <m:t>)</m:t>
                                      </m:r>
                                    </m:e>
                                    <m:sup>
                                      <m:r>
                                        <a:rPr lang="en-US" altLang="zh-CN" sz="2400">
                                          <a:solidFill>
                                            <a:schemeClr val="tx1"/>
                                          </a:solidFill>
                                          <a:latin typeface="Cambria Math" panose="02040503050406030204"/>
                                          <a:cs typeface="+mn-ea"/>
                                        </a:rPr>
                                        <m:t>2</m:t>
                                      </m:r>
                                    </m:sup>
                                  </m:sSup>
                                </m:e>
                              </m:nary>
                            </m:e>
                          </m:d>
                        </m:e>
                        <m:sup>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2</m:t>
                              </m:r>
                            </m:den>
                          </m:f>
                        </m:sup>
                      </m:sSup>
                    </m:oMath>
                  </m:oMathPara>
                </a14:m>
                <a:endParaRPr lang="en-US" altLang="zh-CN" sz="2400" dirty="0">
                  <a:solidFill>
                    <a:schemeClr val="tx1"/>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将</a:t>
                </a:r>
                <a:r>
                  <a:rPr lang="zh-CN" altLang="en-US" sz="2400" dirty="0" smtClean="0">
                    <a:solidFill>
                      <a:schemeClr val="tx1"/>
                    </a:solidFill>
                    <a:latin typeface="+mn-ea"/>
                    <a:cs typeface="+mn-ea"/>
                  </a:rPr>
                  <a:t>规范</a:t>
                </a:r>
                <a:r>
                  <a:rPr lang="zh-CN" altLang="zh-CN" sz="2400" dirty="0" smtClean="0">
                    <a:solidFill>
                      <a:schemeClr val="tx1"/>
                    </a:solidFill>
                    <a:latin typeface="+mn-ea"/>
                    <a:cs typeface="+mn-ea"/>
                  </a:rPr>
                  <a:t>化</a:t>
                </a:r>
                <a:r>
                  <a:rPr lang="zh-CN" altLang="zh-CN" sz="2400" dirty="0">
                    <a:solidFill>
                      <a:schemeClr val="tx1"/>
                    </a:solidFill>
                    <a:latin typeface="+mn-ea"/>
                    <a:cs typeface="+mn-ea"/>
                  </a:rPr>
                  <a:t>后数据组成新的数据矩阵</a:t>
                </a:r>
                <a14:m>
                  <m:oMath xmlns:m="http://schemas.openxmlformats.org/officeDocument/2006/math">
                    <m:r>
                      <a:rPr lang="en-US" altLang="zh-CN" sz="2400">
                        <a:solidFill>
                          <a:schemeClr val="tx1"/>
                        </a:solidFill>
                        <a:latin typeface="Cambria Math" panose="02040503050406030204"/>
                        <a:cs typeface="+mn-ea"/>
                      </a:rPr>
                      <m:t>𝒁</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smtClean="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𝑛</m:t>
                        </m:r>
                      </m:sub>
                    </m:sSub>
                    <m:r>
                      <a:rPr lang="en-US" altLang="zh-CN" sz="2400">
                        <a:solidFill>
                          <a:schemeClr val="tx1"/>
                        </a:solidFill>
                        <a:latin typeface="Cambria Math" panose="02040503050406030204"/>
                        <a:cs typeface="+mn-ea"/>
                      </a:rPr>
                      <m:t>)</m:t>
                    </m:r>
                  </m:oMath>
                </a14:m>
                <a:r>
                  <a:rPr lang="zh-CN" altLang="zh-CN" sz="2400" dirty="0">
                    <a:solidFill>
                      <a:schemeClr val="tx1"/>
                    </a:solidFill>
                    <a:latin typeface="+mn-ea"/>
                    <a:cs typeface="+mn-ea"/>
                  </a:rPr>
                  <a:t>并构造其协方差矩阵</a:t>
                </a:r>
                <a14:m>
                  <m:oMath xmlns:m="http://schemas.openxmlformats.org/officeDocument/2006/math">
                    <m:r>
                      <a:rPr lang="en-US" altLang="zh-CN" sz="2400">
                        <a:solidFill>
                          <a:schemeClr val="tx1"/>
                        </a:solidFill>
                        <a:latin typeface="Cambria Math" panose="02040503050406030204"/>
                        <a:cs typeface="+mn-ea"/>
                      </a:rPr>
                      <m:t>𝑪</m:t>
                    </m:r>
                  </m:oMath>
                </a14:m>
                <a:endParaRPr lang="en-US" altLang="zh-CN" sz="2400" dirty="0" smtClean="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charset="0"/>
                          <a:cs typeface="+mn-ea"/>
                        </a:rPr>
                        <m:t>𝑪</m:t>
                      </m:r>
                      <m:r>
                        <a:rPr lang="en-US" altLang="zh-CN" sz="2400">
                          <a:solidFill>
                            <a:schemeClr val="tx1"/>
                          </a:solidFill>
                          <a:latin typeface="Cambria Math" panose="02040503050406030204" charset="0"/>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r>
                        <a:rPr lang="en-US" altLang="zh-CN" sz="2400">
                          <a:solidFill>
                            <a:schemeClr val="tx1"/>
                          </a:solidFill>
                          <a:latin typeface="Cambria Math" panose="02040503050406030204" charset="0"/>
                          <a:cs typeface="+mn-ea"/>
                        </a:rPr>
                        <m:t>𝒁</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charset="0"/>
                              <a:cs typeface="+mn-ea"/>
                            </a:rPr>
                            <m:t>𝒁</m:t>
                          </m:r>
                        </m:e>
                        <m:sup>
                          <m:r>
                            <a:rPr lang="en-US" altLang="zh-CN" sz="2400">
                              <a:solidFill>
                                <a:schemeClr val="tx1"/>
                              </a:solidFill>
                              <a:latin typeface="Cambria Math" panose="02040503050406030204" charset="0"/>
                              <a:cs typeface="+mn-ea"/>
                            </a:rPr>
                            <m:t>𝑇</m:t>
                          </m:r>
                        </m:sup>
                      </m:sSup>
                      <m:r>
                        <a:rPr lang="en-US" altLang="zh-CN" sz="2400">
                          <a:solidFill>
                            <a:schemeClr val="tx1"/>
                          </a:solidFill>
                          <a:latin typeface="Cambria Math" panose="02040503050406030204" charset="0"/>
                          <a:cs typeface="+mn-ea"/>
                        </a:rPr>
                        <m:t>=</m:t>
                      </m:r>
                      <m:d>
                        <m:dPr>
                          <m:ctrlPr>
                            <a:rPr lang="zh-CN" altLang="zh-CN" sz="2400" i="1">
                              <a:solidFill>
                                <a:schemeClr val="tx1"/>
                              </a:solidFill>
                              <a:latin typeface="Cambria Math" panose="02040503050406030204"/>
                              <a:cs typeface="+mn-ea"/>
                            </a:rPr>
                          </m:ctrlPr>
                        </m:dPr>
                        <m:e>
                          <m:m>
                            <m:mPr>
                              <m:mcs>
                                <m:mc>
                                  <m:mcPr>
                                    <m:count m:val="2"/>
                                    <m:mcJc m:val="center"/>
                                  </m:mcPr>
                                </m:mc>
                              </m:mcs>
                              <m:ctrlPr>
                                <a:rPr lang="zh-CN" altLang="zh-CN" sz="2400" i="1">
                                  <a:solidFill>
                                    <a:schemeClr val="tx1"/>
                                  </a:solidFill>
                                  <a:latin typeface="Cambria Math" panose="02040503050406030204"/>
                                  <a:cs typeface="+mn-ea"/>
                                </a:rPr>
                              </m:ctrlPr>
                            </m:mPr>
                            <m:mr>
                              <m:e>
                                <m:m>
                                  <m:mPr>
                                    <m:mcs>
                                      <m:mc>
                                        <m:mcPr>
                                          <m:count m:val="2"/>
                                          <m:mcJc m:val="center"/>
                                        </m:mcPr>
                                      </m:mc>
                                    </m:mcs>
                                    <m:ctrlPr>
                                      <a:rPr lang="zh-CN" altLang="zh-CN" sz="2400" i="1">
                                        <a:solidFill>
                                          <a:schemeClr val="tx1"/>
                                        </a:solidFill>
                                        <a:latin typeface="Cambria Math" panose="02040503050406030204"/>
                                        <a:cs typeface="+mn-ea"/>
                                      </a:rPr>
                                    </m:ctrlPr>
                                  </m:mPr>
                                  <m:mr>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p>
                                            <m:sSupPr>
                                              <m:ctrlPr>
                                                <a:rPr lang="zh-CN" altLang="zh-CN" sz="2400" i="1">
                                                  <a:solidFill>
                                                    <a:schemeClr val="tx1"/>
                                                  </a:solidFill>
                                                  <a:latin typeface="Cambria Math" panose="02040503050406030204"/>
                                                  <a:cs typeface="+mn-ea"/>
                                                </a:rPr>
                                              </m:ctrlPr>
                                            </m:sSupP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1</m:t>
                                                  </m:r>
                                                </m:sub>
                                              </m:sSub>
                                            </m:e>
                                            <m:sup>
                                              <m:r>
                                                <a:rPr lang="en-US" altLang="zh-CN" sz="2400">
                                                  <a:solidFill>
                                                    <a:schemeClr val="tx1"/>
                                                  </a:solidFill>
                                                  <a:latin typeface="Cambria Math" panose="02040503050406030204" charset="0"/>
                                                  <a:cs typeface="+mn-ea"/>
                                                </a:rPr>
                                                <m:t>2</m:t>
                                              </m:r>
                                            </m:sup>
                                          </m:sSup>
                                        </m:e>
                                      </m:nary>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1</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2</m:t>
                                          </m:r>
                                        </m:sub>
                                      </m:sSub>
                                    </m:e>
                                  </m:mr>
                                  <m:mr>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1</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2</m:t>
                                          </m:r>
                                        </m:sub>
                                      </m:sSub>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p>
                                            <m:sSupPr>
                                              <m:ctrlPr>
                                                <a:rPr lang="zh-CN" altLang="zh-CN" sz="2400" i="1">
                                                  <a:solidFill>
                                                    <a:schemeClr val="tx1"/>
                                                  </a:solidFill>
                                                  <a:latin typeface="Cambria Math" panose="02040503050406030204"/>
                                                  <a:cs typeface="+mn-ea"/>
                                                </a:rPr>
                                              </m:ctrlPr>
                                            </m:sSupP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2</m:t>
                                                  </m:r>
                                                </m:sub>
                                              </m:sSub>
                                            </m:e>
                                            <m:sup>
                                              <m:r>
                                                <a:rPr lang="en-US" altLang="zh-CN" sz="2400">
                                                  <a:solidFill>
                                                    <a:schemeClr val="tx1"/>
                                                  </a:solidFill>
                                                  <a:latin typeface="Cambria Math" panose="02040503050406030204" charset="0"/>
                                                  <a:cs typeface="+mn-ea"/>
                                                </a:rPr>
                                                <m:t>2</m:t>
                                              </m:r>
                                            </m:sup>
                                          </m:sSup>
                                        </m:e>
                                      </m:nary>
                                    </m:e>
                                  </m:mr>
                                </m:m>
                              </m:e>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charset="0"/>
                                          <a:cs typeface="+mn-ea"/>
                                        </a:rPr>
                                        <m:t>…</m:t>
                                      </m:r>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1</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𝑖𝑚</m:t>
                                          </m:r>
                                        </m:sub>
                                      </m:sSub>
                                    </m:e>
                                  </m:mr>
                                  <m:mr>
                                    <m:e>
                                      <m:r>
                                        <a:rPr lang="zh-CN" altLang="zh-CN" sz="2400">
                                          <a:solidFill>
                                            <a:schemeClr val="tx1"/>
                                          </a:solidFill>
                                          <a:latin typeface="Cambria Math" panose="02040503050406030204" charset="0"/>
                                          <a:cs typeface="+mn-ea"/>
                                        </a:rPr>
                                        <m:t>…</m:t>
                                      </m:r>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2</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𝑖𝑚</m:t>
                                          </m:r>
                                        </m:sub>
                                      </m:sSub>
                                    </m:e>
                                  </m:mr>
                                </m:m>
                              </m:e>
                            </m:mr>
                            <m:mr>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charset="0"/>
                                          <a:cs typeface="+mn-ea"/>
                                        </a:rPr>
                                        <m:t>…</m:t>
                                      </m:r>
                                    </m:e>
                                    <m:e>
                                      <m:r>
                                        <a:rPr lang="zh-CN" altLang="zh-CN" sz="2400">
                                          <a:solidFill>
                                            <a:schemeClr val="tx1"/>
                                          </a:solidFill>
                                          <a:latin typeface="Cambria Math" panose="02040503050406030204" charset="0"/>
                                          <a:cs typeface="+mn-ea"/>
                                        </a:rPr>
                                        <m:t>…</m:t>
                                      </m:r>
                                    </m:e>
                                  </m:mr>
                                  <m:mr>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1</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𝑖𝑚</m:t>
                                          </m:r>
                                        </m:sub>
                                      </m:sSub>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2</m:t>
                                              </m:r>
                                            </m:sub>
                                          </m:sSub>
                                        </m:e>
                                      </m:nary>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𝑖𝑚</m:t>
                                          </m:r>
                                        </m:sub>
                                      </m:sSub>
                                    </m:e>
                                  </m:mr>
                                </m:m>
                              </m:e>
                              <m:e>
                                <m:m>
                                  <m:mPr>
                                    <m:mcs>
                                      <m:mc>
                                        <m:mcPr>
                                          <m:count m:val="2"/>
                                          <m:mcJc m:val="center"/>
                                        </m:mcPr>
                                      </m:mc>
                                    </m:mcs>
                                    <m:ctrlPr>
                                      <a:rPr lang="zh-CN" altLang="zh-CN" sz="2400" i="1">
                                        <a:solidFill>
                                          <a:schemeClr val="tx1"/>
                                        </a:solidFill>
                                        <a:latin typeface="Cambria Math" panose="02040503050406030204"/>
                                        <a:cs typeface="+mn-ea"/>
                                      </a:rPr>
                                    </m:ctrlPr>
                                  </m:mPr>
                                  <m:mr>
                                    <m:e>
                                      <m:r>
                                        <a:rPr lang="zh-CN" altLang="zh-CN" sz="2400">
                                          <a:solidFill>
                                            <a:schemeClr val="tx1"/>
                                          </a:solidFill>
                                          <a:latin typeface="Cambria Math" panose="02040503050406030204" charset="0"/>
                                          <a:cs typeface="+mn-ea"/>
                                        </a:rPr>
                                        <m:t>…</m:t>
                                      </m:r>
                                    </m:e>
                                    <m:e>
                                      <m:r>
                                        <a:rPr lang="zh-CN" altLang="zh-CN" sz="2400">
                                          <a:solidFill>
                                            <a:schemeClr val="tx1"/>
                                          </a:solidFill>
                                          <a:latin typeface="Cambria Math" panose="02040503050406030204" charset="0"/>
                                          <a:cs typeface="+mn-ea"/>
                                        </a:rPr>
                                        <m:t>…</m:t>
                                      </m:r>
                                    </m:e>
                                  </m:mr>
                                  <m:mr>
                                    <m:e>
                                      <m:r>
                                        <a:rPr lang="zh-CN" altLang="zh-CN" sz="2400">
                                          <a:solidFill>
                                            <a:schemeClr val="tx1"/>
                                          </a:solidFill>
                                          <a:latin typeface="Cambria Math" panose="02040503050406030204" charset="0"/>
                                          <a:cs typeface="+mn-ea"/>
                                        </a:rPr>
                                        <m:t>…</m:t>
                                      </m:r>
                                    </m:e>
                                    <m:e>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charset="0"/>
                                              <a:cs typeface="+mn-ea"/>
                                            </a:rPr>
                                            <m:t>1</m:t>
                                          </m:r>
                                        </m:num>
                                        <m:den>
                                          <m:r>
                                            <a:rPr lang="en-US" altLang="zh-CN" sz="2400" i="1">
                                              <a:solidFill>
                                                <a:schemeClr val="tx1"/>
                                              </a:solidFill>
                                              <a:latin typeface="Cambria Math" panose="02040503050406030204" charset="0"/>
                                              <a:cs typeface="+mn-ea"/>
                                            </a:rPr>
                                            <m:t>𝑛</m:t>
                                          </m:r>
                                        </m:den>
                                      </m:f>
                                      <m:nary>
                                        <m:naryPr>
                                          <m:chr m:val="∑"/>
                                          <m:limLoc m:val="undOvr"/>
                                          <m:ctrlPr>
                                            <a:rPr lang="zh-CN" altLang="zh-CN" sz="2400" i="1">
                                              <a:solidFill>
                                                <a:schemeClr val="tx1"/>
                                              </a:solidFill>
                                              <a:latin typeface="Cambria Math" panose="02040503050406030204"/>
                                              <a:cs typeface="+mn-ea"/>
                                            </a:rPr>
                                          </m:ctrlPr>
                                        </m:naryPr>
                                        <m:sub>
                                          <m:r>
                                            <a:rPr lang="en-US" altLang="zh-CN" sz="2400" i="1">
                                              <a:solidFill>
                                                <a:schemeClr val="tx1"/>
                                              </a:solidFill>
                                              <a:latin typeface="Cambria Math" panose="02040503050406030204" charset="0"/>
                                              <a:cs typeface="+mn-ea"/>
                                            </a:rPr>
                                            <m:t>𝑖</m:t>
                                          </m:r>
                                          <m:r>
                                            <a:rPr lang="en-US" altLang="zh-CN" sz="2400">
                                              <a:solidFill>
                                                <a:schemeClr val="tx1"/>
                                              </a:solidFill>
                                              <a:latin typeface="Cambria Math" panose="02040503050406030204" charset="0"/>
                                              <a:cs typeface="+mn-ea"/>
                                            </a:rPr>
                                            <m:t>=</m:t>
                                          </m:r>
                                          <m:r>
                                            <a:rPr lang="en-US" altLang="zh-CN" sz="2400">
                                              <a:solidFill>
                                                <a:schemeClr val="tx1"/>
                                              </a:solidFill>
                                              <a:latin typeface="Cambria Math" panose="02040503050406030204" charset="0"/>
                                              <a:cs typeface="+mn-ea"/>
                                            </a:rPr>
                                            <m:t>1</m:t>
                                          </m:r>
                                        </m:sub>
                                        <m:sup>
                                          <m:r>
                                            <a:rPr lang="en-US" altLang="zh-CN" sz="2400" i="1">
                                              <a:solidFill>
                                                <a:schemeClr val="tx1"/>
                                              </a:solidFill>
                                              <a:latin typeface="Cambria Math" panose="02040503050406030204" charset="0"/>
                                              <a:cs typeface="+mn-ea"/>
                                            </a:rPr>
                                            <m:t>𝑛</m:t>
                                          </m:r>
                                        </m:sup>
                                        <m:e>
                                          <m:sSup>
                                            <m:sSupPr>
                                              <m:ctrlPr>
                                                <a:rPr lang="zh-CN" altLang="zh-CN" sz="2400" i="1">
                                                  <a:solidFill>
                                                    <a:schemeClr val="tx1"/>
                                                  </a:solidFill>
                                                  <a:latin typeface="Cambria Math" panose="02040503050406030204"/>
                                                  <a:cs typeface="+mn-ea"/>
                                                </a:rPr>
                                              </m:ctrlPr>
                                            </m:sSupPr>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charset="0"/>
                                                      <a:cs typeface="+mn-ea"/>
                                                    </a:rPr>
                                                    <m:t>𝑧</m:t>
                                                  </m:r>
                                                </m:e>
                                                <m:sub>
                                                  <m:r>
                                                    <a:rPr lang="en-US" altLang="zh-CN" sz="2400" i="1">
                                                      <a:solidFill>
                                                        <a:schemeClr val="tx1"/>
                                                      </a:solidFill>
                                                      <a:latin typeface="Cambria Math" panose="02040503050406030204" charset="0"/>
                                                      <a:cs typeface="+mn-ea"/>
                                                    </a:rPr>
                                                    <m:t>𝑖𝑚</m:t>
                                                  </m:r>
                                                </m:sub>
                                              </m:sSub>
                                            </m:e>
                                            <m:sup>
                                              <m:r>
                                                <a:rPr lang="en-US" altLang="zh-CN" sz="2400">
                                                  <a:solidFill>
                                                    <a:schemeClr val="tx1"/>
                                                  </a:solidFill>
                                                  <a:latin typeface="Cambria Math" panose="02040503050406030204" charset="0"/>
                                                  <a:cs typeface="+mn-ea"/>
                                                </a:rPr>
                                                <m:t>2</m:t>
                                              </m:r>
                                            </m:sup>
                                          </m:sSup>
                                        </m:e>
                                      </m:nary>
                                    </m:e>
                                  </m:mr>
                                </m:m>
                              </m:e>
                            </m:mr>
                          </m:m>
                        </m:e>
                      </m:d>
                    </m:oMath>
                  </m:oMathPara>
                </a14:m>
                <a:endParaRPr lang="zh-CN" altLang="zh-CN" sz="2400" dirty="0">
                  <a:solidFill>
                    <a:schemeClr val="tx1"/>
                  </a:solidFill>
                  <a:latin typeface="+mn-ea"/>
                  <a:cs typeface="+mn-ea"/>
                </a:endParaRPr>
              </a:p>
              <a:p>
                <a:pPr lvl="1"/>
                <a:endParaRPr lang="en-US" altLang="zh-CN" sz="2400" dirty="0">
                  <a:latin typeface="黑体" panose="02010609060101010101" pitchFamily="49" charset="-122"/>
                  <a:ea typeface="黑体" panose="02010609060101010101" pitchFamily="49" charset="-122"/>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724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协方差</a:t>
                </a:r>
                <a:r>
                  <a:rPr lang="zh-CN" altLang="zh-CN" sz="2400" dirty="0">
                    <a:solidFill>
                      <a:schemeClr val="tx1"/>
                    </a:solidFill>
                    <a:latin typeface="+mn-ea"/>
                    <a:cs typeface="+mn-ea"/>
                  </a:rPr>
                  <a:t>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中主对角线元素为样本属性数据的方差，非主对角线元素表示样本数据的两个属性之间的协方差</a:t>
                </a:r>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现讨论构造适的当</a:t>
                </a:r>
                <a:r>
                  <a:rPr lang="zh-CN" altLang="zh-CN" sz="2400" dirty="0">
                    <a:solidFill>
                      <a:srgbClr val="0000FF"/>
                    </a:solidFill>
                    <a:latin typeface="+mn-ea"/>
                    <a:cs typeface="+mn-ea"/>
                  </a:rPr>
                  <a:t>标准正交基</a:t>
                </a:r>
                <a14:m>
                  <m:oMath xmlns:m="http://schemas.openxmlformats.org/officeDocument/2006/math">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𝑘</m:t>
                        </m:r>
                      </m:sub>
                    </m:sSub>
                    <m:r>
                      <a:rPr lang="en-US" altLang="zh-CN" sz="2400">
                        <a:solidFill>
                          <a:schemeClr val="tx1"/>
                        </a:solidFill>
                        <a:latin typeface="Cambria Math" panose="02040503050406030204"/>
                        <a:cs typeface="+mn-ea"/>
                      </a:rPr>
                      <m:t>}</m:t>
                    </m:r>
                  </m:oMath>
                </a14:m>
                <a:r>
                  <a:rPr lang="zh-CN" altLang="zh-CN" sz="2400" dirty="0">
                    <a:solidFill>
                      <a:schemeClr val="tx1"/>
                    </a:solidFill>
                    <a:latin typeface="+mn-ea"/>
                    <a:cs typeface="+mn-ea"/>
                  </a:rPr>
                  <a:t>，</a:t>
                </a:r>
                <a:r>
                  <a:rPr lang="zh-CN" altLang="zh-CN" sz="2400" dirty="0" smtClean="0">
                    <a:solidFill>
                      <a:schemeClr val="tx1"/>
                    </a:solidFill>
                    <a:latin typeface="+mn-ea"/>
                    <a:cs typeface="+mn-ea"/>
                  </a:rPr>
                  <a:t>使得</a:t>
                </a:r>
                <a:r>
                  <a:rPr lang="zh-CN" altLang="en-US" sz="2400" dirty="0" smtClean="0">
                    <a:solidFill>
                      <a:schemeClr val="tx1"/>
                    </a:solidFill>
                    <a:latin typeface="+mn-ea"/>
                    <a:cs typeface="+mn-ea"/>
                  </a:rPr>
                  <a:t>规范</a:t>
                </a:r>
                <a:r>
                  <a:rPr lang="zh-CN" altLang="zh-CN" sz="2400" dirty="0" smtClean="0">
                    <a:solidFill>
                      <a:schemeClr val="tx1"/>
                    </a:solidFill>
                    <a:latin typeface="+mn-ea"/>
                    <a:cs typeface="+mn-ea"/>
                  </a:rPr>
                  <a:t>化</a:t>
                </a:r>
                <a:r>
                  <a:rPr lang="zh-CN" altLang="zh-CN" sz="2400" dirty="0">
                    <a:solidFill>
                      <a:schemeClr val="tx1"/>
                    </a:solidFill>
                    <a:latin typeface="+mn-ea"/>
                    <a:cs typeface="+mn-ea"/>
                  </a:rPr>
                  <a:t>样本数据</a:t>
                </a:r>
                <a14:m>
                  <m:oMath xmlns:m="http://schemas.openxmlformats.org/officeDocument/2006/math">
                    <m:r>
                      <a:rPr lang="en-US" altLang="zh-CN" sz="2400">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i="1">
                            <a:solidFill>
                              <a:schemeClr val="tx1"/>
                            </a:solidFill>
                            <a:latin typeface="Cambria Math" panose="02040503050406030204"/>
                            <a:cs typeface="+mn-ea"/>
                          </a:rPr>
                          <m:t>𝑛</m:t>
                        </m:r>
                      </m:sub>
                    </m:sSub>
                    <m:r>
                      <a:rPr lang="en-US" altLang="zh-CN" sz="2400">
                        <a:latin typeface="Cambria Math" panose="02040503050406030204"/>
                        <a:cs typeface="+mn-ea"/>
                      </a:rPr>
                      <m:t>}</m:t>
                    </m:r>
                  </m:oMath>
                </a14:m>
                <a:r>
                  <a:rPr lang="zh-CN" altLang="zh-CN" sz="2400" dirty="0">
                    <a:solidFill>
                      <a:schemeClr val="tx1"/>
                    </a:solidFill>
                    <a:latin typeface="+mn-ea"/>
                    <a:cs typeface="+mn-ea"/>
                  </a:rPr>
                  <a:t>变换到以</a:t>
                </a:r>
                <a14:m>
                  <m:oMath xmlns:m="http://schemas.openxmlformats.org/officeDocument/2006/math">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2</m:t>
                        </m:r>
                      </m:sub>
                    </m:sSub>
                    <m:r>
                      <a:rPr lang="en-US" altLang="zh-CN" sz="2400">
                        <a:latin typeface="Cambria Math" panose="02040503050406030204"/>
                        <a:cs typeface="+mn-ea"/>
                      </a:rPr>
                      <m:t>,</m:t>
                    </m:r>
                    <m:r>
                      <a:rPr lang="zh-CN" altLang="zh-CN" sz="2400">
                        <a:latin typeface="Cambria Math" panose="02040503050406030204"/>
                        <a:cs typeface="+mn-ea"/>
                      </a:rPr>
                      <m:t>…</m:t>
                    </m:r>
                    <m:r>
                      <a:rPr lang="en-US" altLang="zh-CN" sz="2400">
                        <a:latin typeface="Cambria Math" panose="02040503050406030204"/>
                        <a:cs typeface="+mn-ea"/>
                      </a:rPr>
                      <m:t>,</m:t>
                    </m:r>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𝑘</m:t>
                        </m:r>
                      </m:sub>
                    </m:sSub>
                    <m:r>
                      <a:rPr lang="en-US" altLang="zh-CN" sz="2400">
                        <a:latin typeface="Cambria Math" panose="02040503050406030204"/>
                        <a:cs typeface="+mn-ea"/>
                      </a:rPr>
                      <m:t>}</m:t>
                    </m:r>
                  </m:oMath>
                </a14:m>
                <a:r>
                  <a:rPr lang="zh-CN" altLang="zh-CN" sz="2400" dirty="0">
                    <a:solidFill>
                      <a:schemeClr val="tx1"/>
                    </a:solidFill>
                    <a:latin typeface="+mn-ea"/>
                    <a:cs typeface="+mn-ea"/>
                  </a:rPr>
                  <a:t>为坐标系的</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维线性空间中能够得到最大的数据方差。首先构造第一个基向量</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oMath>
                </a14:m>
                <a:r>
                  <a:rPr lang="zh-CN" altLang="zh-CN" sz="2400" dirty="0">
                    <a:solidFill>
                      <a:schemeClr val="tx1"/>
                    </a:solidFill>
                    <a:latin typeface="+mn-ea"/>
                    <a:cs typeface="+mn-ea"/>
                  </a:rPr>
                  <a:t>，</a:t>
                </a:r>
                <a:r>
                  <a:rPr lang="zh-CN" altLang="zh-CN" sz="2400" dirty="0" smtClean="0">
                    <a:solidFill>
                      <a:schemeClr val="tx1"/>
                    </a:solidFill>
                    <a:latin typeface="+mn-ea"/>
                    <a:cs typeface="+mn-ea"/>
                  </a:rPr>
                  <a:t>以</a:t>
                </a:r>
                <a:r>
                  <a:rPr lang="zh-CN" altLang="en-US" sz="2400" dirty="0">
                    <a:latin typeface="+mn-ea"/>
                    <a:cs typeface="+mn-ea"/>
                  </a:rPr>
                  <a:t>规范</a:t>
                </a:r>
                <a:r>
                  <a:rPr lang="zh-CN" altLang="zh-CN" sz="2400" dirty="0" smtClean="0">
                    <a:solidFill>
                      <a:schemeClr val="tx1"/>
                    </a:solidFill>
                    <a:latin typeface="+mn-ea"/>
                    <a:cs typeface="+mn-ea"/>
                  </a:rPr>
                  <a:t>化</a:t>
                </a:r>
                <a:r>
                  <a:rPr lang="zh-CN" altLang="zh-CN" sz="2400" dirty="0">
                    <a:solidFill>
                      <a:schemeClr val="tx1"/>
                    </a:solidFill>
                    <a:latin typeface="+mn-ea"/>
                    <a:cs typeface="+mn-ea"/>
                  </a:rPr>
                  <a:t>样本数据</a:t>
                </a:r>
                <a14:m>
                  <m:oMath xmlns:m="http://schemas.openxmlformats.org/officeDocument/2006/math">
                    <m:r>
                      <a:rPr lang="en-US" altLang="zh-CN" sz="2400">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i="1">
                            <a:solidFill>
                              <a:schemeClr val="tx1"/>
                            </a:solidFill>
                            <a:latin typeface="Cambria Math" panose="02040503050406030204"/>
                            <a:cs typeface="+mn-ea"/>
                          </a:rPr>
                          <m:t>𝑛</m:t>
                        </m:r>
                      </m:sub>
                    </m:sSub>
                    <m:r>
                      <a:rPr lang="en-US" altLang="zh-CN" sz="2400">
                        <a:latin typeface="Cambria Math" panose="02040503050406030204"/>
                        <a:cs typeface="+mn-ea"/>
                      </a:rPr>
                      <m:t>}</m:t>
                    </m:r>
                  </m:oMath>
                </a14:m>
                <a:r>
                  <a:rPr lang="zh-CN" altLang="zh-CN" sz="2400" dirty="0">
                    <a:solidFill>
                      <a:schemeClr val="tx1"/>
                    </a:solidFill>
                    <a:latin typeface="+mn-ea"/>
                    <a:cs typeface="+mn-ea"/>
                  </a:rPr>
                  <a:t>关于第一个属性的方差作为目标函数进行最大值优化求解，对如下目标函数进行最大值优化</a:t>
                </a:r>
                <a:r>
                  <a:rPr lang="zh-CN" altLang="zh-CN" sz="2400" dirty="0" smtClean="0">
                    <a:solidFill>
                      <a:schemeClr val="tx1"/>
                    </a:solidFill>
                    <a:latin typeface="+mn-ea"/>
                    <a:cs typeface="+mn-ea"/>
                  </a:rPr>
                  <a:t>求解</a:t>
                </a:r>
                <a:endParaRPr lang="en-US" altLang="zh-CN" sz="2400" dirty="0" smtClean="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𝐽</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e>
                              </m:d>
                            </m:e>
                            <m:sup>
                              <m:r>
                                <a:rPr lang="en-US" altLang="zh-CN" sz="2400">
                                  <a:solidFill>
                                    <a:schemeClr val="tx1"/>
                                  </a:solidFill>
                                  <a:latin typeface="Cambria Math" panose="02040503050406030204"/>
                                  <a:cs typeface="+mn-ea"/>
                                </a:rPr>
                                <m:t>2</m:t>
                              </m:r>
                            </m:sup>
                          </m:sSup>
                          <m:r>
                            <a:rPr lang="en-US" altLang="zh-CN" sz="2400">
                              <a:solidFill>
                                <a:schemeClr val="tx1"/>
                              </a:solidFill>
                              <a:latin typeface="Cambria Math" panose="02040503050406030204"/>
                              <a:cs typeface="+mn-ea"/>
                            </a:rPr>
                            <m:t>       </m:t>
                          </m:r>
                        </m:e>
                      </m:nary>
                    </m:oMath>
                  </m:oMathPara>
                </a14:m>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smtClean="0">
                          <a:solidFill>
                            <a:schemeClr val="tx1"/>
                          </a:solidFill>
                          <a:latin typeface="Cambria Math" panose="02040503050406030204"/>
                          <a:cs typeface="+mn-ea"/>
                        </a:rPr>
                        <m:t>𝐽</m:t>
                      </m:r>
                      <m:r>
                        <a:rPr lang="en-US" altLang="zh-CN" sz="2400" smtClean="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b="0" i="1">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e>
                            <m:sup>
                              <m:r>
                                <a:rPr lang="en-US" altLang="zh-CN" sz="2400">
                                  <a:solidFill>
                                    <a:schemeClr val="tx1"/>
                                  </a:solidFill>
                                  <a:latin typeface="Cambria Math" panose="02040503050406030204"/>
                                  <a:cs typeface="+mn-ea"/>
                                </a:rPr>
                                <m:t>2</m:t>
                              </m:r>
                            </m:sup>
                          </m:sSup>
                          <m:r>
                            <a:rPr lang="en-US" altLang="zh-CN" sz="2400">
                              <a:solidFill>
                                <a:schemeClr val="tx1"/>
                              </a:solidFill>
                              <a:latin typeface="Cambria Math" panose="02040503050406030204"/>
                              <a:cs typeface="+mn-ea"/>
                            </a:rPr>
                            <m:t>       </m:t>
                          </m:r>
                        </m:e>
                      </m:nary>
                    </m:oMath>
                  </m:oMathPara>
                </a14:m>
                <a:endParaRPr lang="en-US" altLang="zh-CN" sz="2400" dirty="0" smtClean="0">
                  <a:solidFill>
                    <a:schemeClr val="tx1"/>
                  </a:solidFill>
                  <a:latin typeface="+mn-ea"/>
                  <a:cs typeface="+mn-ea"/>
                </a:endParaRPr>
              </a:p>
              <a:p>
                <a:pPr lvl="1"/>
                <a:r>
                  <a:rPr lang="zh-CN" altLang="zh-CN" sz="2400" dirty="0" smtClean="0">
                    <a:solidFill>
                      <a:schemeClr val="tx1"/>
                    </a:solidFill>
                    <a:latin typeface="+mn-ea"/>
                    <a:cs typeface="+mn-ea"/>
                  </a:rPr>
                  <a:t>由于</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oMath>
                </a14:m>
                <a:r>
                  <a:rPr lang="zh-CN" altLang="zh-CN" sz="2400" dirty="0">
                    <a:solidFill>
                      <a:schemeClr val="tx1"/>
                    </a:solidFill>
                    <a:latin typeface="+mn-ea"/>
                    <a:cs typeface="+mn-ea"/>
                  </a:rPr>
                  <a:t>是一个实数，其转置还是其自身，故可将上述目标函数转化为</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𝐽</m:t>
                      </m:r>
                      <m:d>
                        <m:dPr>
                          <m:ctrlPr>
                            <a:rPr lang="zh-CN" altLang="zh-CN" sz="2400" i="1">
                              <a:solidFill>
                                <a:schemeClr val="tx1"/>
                              </a:solidFill>
                              <a:latin typeface="Cambria Math" panose="02040503050406030204"/>
                              <a:cs typeface="+mn-ea"/>
                            </a:rPr>
                          </m:ctrlPr>
                        </m:dPr>
                        <m:e>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p>
                            <m:sSupPr>
                              <m:ctrlPr>
                                <a:rPr lang="zh-CN" altLang="zh-CN" sz="2400" i="1">
                                  <a:solidFill>
                                    <a:schemeClr val="tx1"/>
                                  </a:solidFill>
                                  <a:latin typeface="Cambria Math" panose="02040503050406030204"/>
                                  <a:cs typeface="+mn-ea"/>
                                </a:rPr>
                              </m:ctrlPr>
                            </m:sSupPr>
                            <m:e>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e>
                            <m:sup>
                              <m:r>
                                <a:rPr lang="en-US" altLang="zh-CN" sz="2400">
                                  <a:solidFill>
                                    <a:schemeClr val="tx1"/>
                                  </a:solidFill>
                                  <a:latin typeface="Cambria Math" panose="02040503050406030204"/>
                                  <a:cs typeface="+mn-ea"/>
                                </a:rPr>
                                <m:t>𝑇</m:t>
                              </m:r>
                            </m:sup>
                          </m:sSup>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e>
                      </m:nary>
                    </m:oMath>
                  </m:oMathPara>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即有</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𝐽</m:t>
                        </m:r>
                        <m:d>
                          <m:dPr>
                            <m:ctrlPr>
                              <a:rPr lang="zh-CN" altLang="zh-CN" sz="2400" i="1">
                                <a:solidFill>
                                  <a:schemeClr val="tx1"/>
                                </a:solidFill>
                                <a:latin typeface="Cambria Math" panose="02040503050406030204"/>
                                <a:cs typeface="+mn-ea"/>
                              </a:rPr>
                            </m:ctrlPr>
                          </m:dPr>
                          <m:e>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r>
                          <a:rPr lang="en-US" altLang="zh-CN" sz="2400">
                            <a:solidFill>
                              <a:schemeClr val="tx1"/>
                            </a:solidFill>
                            <a:latin typeface="Cambria Math" panose="02040503050406030204"/>
                            <a:cs typeface="+mn-ea"/>
                          </a:rPr>
                          <m:t> </m:t>
                        </m:r>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m:t>
                    </m:r>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Sub>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e>
                    </m:nary>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r>
                          <a:rPr lang="en-US" altLang="zh-CN" sz="2400">
                            <a:solidFill>
                              <a:schemeClr val="tx1"/>
                            </a:solidFill>
                            <a:latin typeface="Cambria Math" panose="02040503050406030204"/>
                            <a:cs typeface="+mn-ea"/>
                          </a:rPr>
                          <m:t>           </m:t>
                        </m:r>
                      </m:sub>
                    </m:sSub>
                  </m:oMath>
                </a14:m>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由于</a:t>
                </a:r>
                <a14:m>
                  <m:oMath xmlns:m="http://schemas.openxmlformats.org/officeDocument/2006/math">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Sub>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𝑍</m:t>
                            </m:r>
                          </m:e>
                          <m:sub>
                            <m:r>
                              <a:rPr lang="en-US" altLang="zh-CN" sz="2400">
                                <a:solidFill>
                                  <a:schemeClr val="tx1"/>
                                </a:solidFill>
                                <a:latin typeface="Cambria Math" panose="02040503050406030204"/>
                                <a:cs typeface="+mn-ea"/>
                              </a:rPr>
                              <m:t>𝑖</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m:t>
                        </m:r>
                      </m:e>
                    </m:nary>
                    <m:r>
                      <a:rPr lang="en-US" altLang="zh-CN" sz="2400">
                        <a:solidFill>
                          <a:schemeClr val="tx1"/>
                        </a:solidFill>
                        <a:latin typeface="Cambria Math" panose="02040503050406030204"/>
                        <a:cs typeface="+mn-ea"/>
                      </a:rPr>
                      <m:t>𝒁</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oMath>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故有</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𝐽</m:t>
                        </m:r>
                        <m:d>
                          <m:dPr>
                            <m:ctrlPr>
                              <a:rPr lang="zh-CN" altLang="zh-CN" sz="2400" i="1">
                                <a:solidFill>
                                  <a:schemeClr val="tx1"/>
                                </a:solidFill>
                                <a:latin typeface="Cambria Math" panose="02040503050406030204"/>
                                <a:cs typeface="+mn-ea"/>
                              </a:rPr>
                            </m:ctrlPr>
                          </m:dPr>
                          <m:e>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i="1">
                                    <a:latin typeface="Cambria Math" panose="02040503050406030204"/>
                                    <a:cs typeface="+mn-ea"/>
                                  </a:rPr>
                                  <m:t>1</m:t>
                                </m:r>
                              </m:sub>
                            </m:sSub>
                          </m:e>
                        </m:d>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r>
                          <a:rPr lang="en-US" altLang="zh-CN" sz="2400" b="1" i="1" smtClean="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𝒁</m:t>
                    </m:r>
                    <m:sSub>
                      <m:sSubPr>
                        <m:ctrlPr>
                          <a:rPr lang="zh-CN" altLang="zh-CN" sz="2400" i="1">
                            <a:latin typeface="Cambria Math" panose="02040503050406030204"/>
                            <a:cs typeface="+mn-ea"/>
                          </a:rPr>
                        </m:ctrlPr>
                      </m:sSubPr>
                      <m:e>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r>
                          <a:rPr lang="en-US" altLang="zh-CN" sz="2400">
                            <a:latin typeface="Cambria Math" panose="02040503050406030204"/>
                            <a:cs typeface="+mn-ea"/>
                          </a:rPr>
                          <m:t>𝒘</m:t>
                        </m:r>
                      </m:e>
                      <m:sub>
                        <m:r>
                          <a:rPr lang="en-US" altLang="zh-CN" sz="2400" i="1">
                            <a:latin typeface="Cambria Math" panose="02040503050406030204"/>
                            <a:cs typeface="+mn-ea"/>
                          </a:rPr>
                          <m:t>1</m:t>
                        </m:r>
                      </m:sub>
                    </m:sSub>
                  </m:oMath>
                </a14:m>
                <a:endParaRPr lang="en-US" altLang="zh-CN" sz="2400" dirty="0">
                  <a:latin typeface="+mn-ea"/>
                  <a:cs typeface="+mn-ea"/>
                </a:endParaRPr>
              </a:p>
              <a:p>
                <a:pPr lvl="1"/>
                <a:endParaRPr lang="en-US" altLang="zh-CN" sz="2400" dirty="0">
                  <a:latin typeface="黑体" panose="02010609060101010101" pitchFamily="49" charset="-122"/>
                  <a:ea typeface="黑体" panose="02010609060101010101" pitchFamily="49" charset="-122"/>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由于</a:t>
                </a:r>
                <a14:m>
                  <m:oMath xmlns:m="http://schemas.openxmlformats.org/officeDocument/2006/math">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𝑘</m:t>
                        </m:r>
                      </m:sub>
                    </m:sSub>
                    <m:r>
                      <a:rPr lang="en-US" altLang="zh-CN" sz="2400">
                        <a:solidFill>
                          <a:schemeClr val="tx1"/>
                        </a:solidFill>
                        <a:latin typeface="Cambria Math" panose="02040503050406030204"/>
                        <a:cs typeface="+mn-ea"/>
                      </a:rPr>
                      <m:t>}</m:t>
                    </m:r>
                  </m:oMath>
                </a14:m>
                <a:r>
                  <a:rPr lang="zh-CN" altLang="zh-CN" sz="2400" dirty="0">
                    <a:solidFill>
                      <a:schemeClr val="tx1"/>
                    </a:solidFill>
                    <a:latin typeface="+mn-ea"/>
                    <a:cs typeface="+mn-ea"/>
                  </a:rPr>
                  <a:t>为标准正交基，故需满足约束条件</a:t>
                </a:r>
                <a14:m>
                  <m:oMath xmlns:m="http://schemas.openxmlformats.org/officeDocument/2006/math">
                    <m:sSubSup>
                      <m:sSubSupPr>
                        <m:ctrlPr>
                          <a:rPr lang="zh-CN" altLang="zh-CN" sz="2400" i="1">
                            <a:latin typeface="Cambria Math" panose="02040503050406030204"/>
                            <a:cs typeface="+mn-ea"/>
                          </a:rPr>
                        </m:ctrlPr>
                      </m:sSubSupPr>
                      <m:e>
                        <m:r>
                          <a:rPr lang="en-US" altLang="zh-CN" sz="2400">
                            <a:latin typeface="Cambria Math" panose="02040503050406030204"/>
                            <a:cs typeface="+mn-ea"/>
                          </a:rPr>
                          <m:t>𝒘</m:t>
                        </m:r>
                      </m:e>
                      <m:sub>
                        <m:r>
                          <a:rPr lang="en-US" altLang="zh-CN" sz="2400">
                            <a:latin typeface="Cambria Math" panose="02040503050406030204"/>
                            <a:cs typeface="+mn-ea"/>
                          </a:rPr>
                          <m:t>1</m:t>
                        </m:r>
                      </m:sub>
                      <m:sup>
                        <m:r>
                          <a:rPr lang="en-US" altLang="zh-CN" sz="2400">
                            <a:latin typeface="Cambria Math" panose="02040503050406030204"/>
                            <a:cs typeface="+mn-ea"/>
                          </a:rPr>
                          <m:t>𝑇</m:t>
                        </m:r>
                      </m:sup>
                    </m:sSubSup>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oMath>
                </a14:m>
                <a:r>
                  <a:rPr lang="zh-CN" altLang="zh-CN" sz="2400" dirty="0">
                    <a:solidFill>
                      <a:schemeClr val="tx1"/>
                    </a:solidFill>
                    <a:latin typeface="+mn-ea"/>
                    <a:cs typeface="+mn-ea"/>
                  </a:rPr>
                  <a:t>。将该约束条件与上述目标函数进行联立，可得到如下条件优化问题</a:t>
                </a:r>
                <a:endParaRPr lang="en-US" altLang="zh-CN" sz="2400" dirty="0" smtClean="0">
                  <a:solidFill>
                    <a:schemeClr val="tx1"/>
                  </a:solidFill>
                  <a:latin typeface="+mn-ea"/>
                  <a:cs typeface="+mn-ea"/>
                </a:endParaRPr>
              </a:p>
              <a:p>
                <a:pPr marL="457200" lvl="1" indent="0" algn="ctr">
                  <a:buNone/>
                </a:pPr>
                <a14:m>
                  <m:oMath xmlns:m="http://schemas.openxmlformats.org/officeDocument/2006/math">
                    <m:func>
                      <m:funcPr>
                        <m:ctrlPr>
                          <a:rPr lang="zh-CN" altLang="zh-CN" sz="2400" i="1">
                            <a:solidFill>
                              <a:schemeClr val="tx1"/>
                            </a:solidFill>
                            <a:latin typeface="Cambria Math" panose="02040503050406030204"/>
                            <a:cs typeface="+mn-ea"/>
                          </a:rPr>
                        </m:ctrlPr>
                      </m:funcPr>
                      <m:fName>
                        <m:limLow>
                          <m:limLowPr>
                            <m:ctrlPr>
                              <a:rPr lang="zh-CN" altLang="zh-CN" sz="2400" i="1">
                                <a:solidFill>
                                  <a:schemeClr val="tx1"/>
                                </a:solidFill>
                                <a:latin typeface="Cambria Math" panose="02040503050406030204"/>
                                <a:cs typeface="+mn-ea"/>
                              </a:rPr>
                            </m:ctrlPr>
                          </m:limLowPr>
                          <m:e>
                            <m:r>
                              <m:rPr>
                                <m:sty m:val="p"/>
                              </m:rPr>
                              <a:rPr lang="en-US" altLang="zh-CN" sz="2400">
                                <a:solidFill>
                                  <a:schemeClr val="tx1"/>
                                </a:solidFill>
                                <a:latin typeface="Cambria Math" panose="02040503050406030204"/>
                                <a:cs typeface="+mn-ea"/>
                              </a:rPr>
                              <m:t>max</m:t>
                            </m:r>
                            <m:r>
                              <a:rPr lang="en-US" altLang="zh-CN" sz="2400">
                                <a:solidFill>
                                  <a:schemeClr val="tx1"/>
                                </a:solidFill>
                                <a:latin typeface="Cambria Math" panose="02040503050406030204"/>
                                <a:cs typeface="+mn-ea"/>
                              </a:rPr>
                              <m:t>  </m:t>
                            </m:r>
                          </m:e>
                          <m:lim>
                            <m:sSub>
                              <m:sSubPr>
                                <m:ctrlPr>
                                  <a:rPr lang="zh-CN" altLang="zh-CN" sz="2400" i="1">
                                    <a:latin typeface="Cambria Math" panose="02040503050406030204"/>
                                    <a:cs typeface="+mn-ea"/>
                                  </a:rPr>
                                </m:ctrlPr>
                              </m:sSubPr>
                              <m:e>
                                <m:r>
                                  <a:rPr lang="en-US" altLang="zh-CN" sz="2400">
                                    <a:latin typeface="Cambria Math" panose="02040503050406030204"/>
                                    <a:cs typeface="+mn-ea"/>
                                  </a:rPr>
                                  <m:t>𝒘</m:t>
                                </m:r>
                              </m:e>
                              <m:sub>
                                <m:r>
                                  <a:rPr lang="en-US" altLang="zh-CN" sz="2400">
                                    <a:latin typeface="Cambria Math" panose="02040503050406030204"/>
                                    <a:cs typeface="+mn-ea"/>
                                  </a:rPr>
                                  <m:t>1</m:t>
                                </m:r>
                              </m:sub>
                            </m:sSub>
                          </m:lim>
                        </m:limLow>
                      </m:fName>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𝒁</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e>
                    </m:func>
                  </m:oMath>
                </a14:m>
                <a:r>
                  <a:rPr lang="zh-CN" altLang="zh-CN" sz="2400" dirty="0">
                    <a:solidFill>
                      <a:schemeClr val="tx1"/>
                    </a:solidFill>
                    <a:latin typeface="+mn-ea"/>
                    <a:cs typeface="+mn-ea"/>
                  </a:rPr>
                  <a:t>；</a:t>
                </a:r>
                <a14:m>
                  <m:oMath xmlns:m="http://schemas.openxmlformats.org/officeDocument/2006/math">
                    <m:r>
                      <m:rPr>
                        <m:sty m:val="p"/>
                      </m:rPr>
                      <a:rPr lang="en-US" altLang="zh-CN" sz="2400">
                        <a:solidFill>
                          <a:schemeClr val="tx1"/>
                        </a:solidFill>
                        <a:latin typeface="Cambria Math" panose="02040503050406030204"/>
                        <a:cs typeface="+mn-ea"/>
                      </a:rPr>
                      <m:t>s</m:t>
                    </m:r>
                    <m:r>
                      <a:rPr lang="en-US" altLang="zh-CN" sz="2400">
                        <a:solidFill>
                          <a:schemeClr val="tx1"/>
                        </a:solidFill>
                        <a:latin typeface="Cambria Math" panose="02040503050406030204"/>
                        <a:cs typeface="+mn-ea"/>
                      </a:rPr>
                      <m:t>.</m:t>
                    </m:r>
                    <m:r>
                      <m:rPr>
                        <m:sty m:val="p"/>
                      </m:rPr>
                      <a:rPr lang="en-US" altLang="zh-CN" sz="2400">
                        <a:solidFill>
                          <a:schemeClr val="tx1"/>
                        </a:solidFill>
                        <a:latin typeface="Cambria Math" panose="02040503050406030204"/>
                        <a:cs typeface="+mn-ea"/>
                      </a:rPr>
                      <m:t>t</m:t>
                    </m:r>
                    <m:r>
                      <a:rPr lang="en-US" altLang="zh-CN" sz="2400">
                        <a:solidFill>
                          <a:schemeClr val="tx1"/>
                        </a:solidFill>
                        <a:latin typeface="Cambria Math" panose="02040503050406030204"/>
                        <a:cs typeface="+mn-ea"/>
                      </a:rPr>
                      <m:t>.   </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oMath>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又因为协方差矩阵</a:t>
                </a:r>
                <a14:m>
                  <m:oMath xmlns:m="http://schemas.openxmlformats.org/officeDocument/2006/math">
                    <m:r>
                      <a:rPr lang="en-US" altLang="zh-CN" sz="2400">
                        <a:solidFill>
                          <a:schemeClr val="tx1"/>
                        </a:solidFill>
                        <a:latin typeface="Cambria Math" panose="02040503050406030204"/>
                        <a:cs typeface="+mn-ea"/>
                      </a:rPr>
                      <m:t>𝑪</m:t>
                    </m:r>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a:solidFill>
                              <a:schemeClr val="tx1"/>
                            </a:solidFill>
                            <a:latin typeface="Cambria Math" panose="02040503050406030204"/>
                            <a:cs typeface="+mn-ea"/>
                          </a:rPr>
                          <m:t>𝑛</m:t>
                        </m:r>
                      </m:den>
                    </m:f>
                    <m:r>
                      <a:rPr lang="en-US" altLang="zh-CN" sz="2400">
                        <a:solidFill>
                          <a:schemeClr val="tx1"/>
                        </a:solidFill>
                        <a:latin typeface="Cambria Math" panose="02040503050406030204"/>
                        <a:cs typeface="+mn-ea"/>
                      </a:rPr>
                      <m:t>𝒁</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oMath>
                </a14:m>
                <a:r>
                  <a:rPr lang="zh-CN" altLang="zh-CN" sz="2400" dirty="0">
                    <a:solidFill>
                      <a:schemeClr val="tx1"/>
                    </a:solidFill>
                    <a:latin typeface="+mn-ea"/>
                    <a:cs typeface="+mn-ea"/>
                  </a:rPr>
                  <a:t>，故可由此构造如下拉格朗日函数</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func>
                        <m:funcPr>
                          <m:ctrlPr>
                            <a:rPr lang="zh-CN" altLang="zh-CN" sz="2400" i="1">
                              <a:solidFill>
                                <a:schemeClr val="tx1"/>
                              </a:solidFill>
                              <a:latin typeface="Cambria Math" panose="02040503050406030204"/>
                              <a:cs typeface="+mn-ea"/>
                            </a:rPr>
                          </m:ctrlPr>
                        </m:funcPr>
                        <m:fName>
                          <m:limLow>
                            <m:limLowPr>
                              <m:ctrlPr>
                                <a:rPr lang="zh-CN" altLang="zh-CN" sz="2400" i="1">
                                  <a:solidFill>
                                    <a:schemeClr val="tx1"/>
                                  </a:solidFill>
                                  <a:latin typeface="Cambria Math" panose="02040503050406030204"/>
                                  <a:cs typeface="+mn-ea"/>
                                </a:rPr>
                              </m:ctrlPr>
                            </m:limLowPr>
                            <m:e>
                              <m:r>
                                <m:rPr>
                                  <m:sty m:val="p"/>
                                </m:rPr>
                                <a:rPr lang="en-US" altLang="zh-CN" sz="2400">
                                  <a:solidFill>
                                    <a:schemeClr val="tx1"/>
                                  </a:solidFill>
                                  <a:latin typeface="Cambria Math" panose="02040503050406030204"/>
                                  <a:cs typeface="+mn-ea"/>
                                </a:rPr>
                                <m:t>max</m:t>
                              </m:r>
                              <m:r>
                                <a:rPr lang="en-US" altLang="zh-CN" sz="2400">
                                  <a:solidFill>
                                    <a:schemeClr val="tx1"/>
                                  </a:solidFill>
                                  <a:latin typeface="Cambria Math" panose="02040503050406030204"/>
                                  <a:cs typeface="+mn-ea"/>
                                </a:rPr>
                                <m:t> </m:t>
                              </m:r>
                            </m:e>
                            <m:lim>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lim>
                          </m:limLow>
                        </m:fName>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e>
                          </m:d>
                          <m:r>
                            <a:rPr lang="en-US" altLang="zh-CN" sz="2400">
                              <a:solidFill>
                                <a:schemeClr val="tx1"/>
                              </a:solidFill>
                              <a:latin typeface="Cambria Math" panose="02040503050406030204"/>
                              <a:cs typeface="+mn-ea"/>
                            </a:rPr>
                            <m:t> </m:t>
                          </m:r>
                        </m:e>
                      </m:func>
                    </m:oMath>
                  </m:oMathPara>
                </a14:m>
                <a:endParaRPr lang="en-US" altLang="zh-CN" sz="2400" dirty="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低维嵌入</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多维缩放</a:t>
            </a:r>
            <a:endParaRPr lang="en-US" altLang="zh-CN" sz="2800" b="1" dirty="0" smtClean="0">
              <a:latin typeface="黑体" panose="02010609060101010101" pitchFamily="49" charset="-122"/>
              <a:ea typeface="黑体" panose="02010609060101010101" pitchFamily="49" charset="-122"/>
            </a:endParaRPr>
          </a:p>
          <a:p>
            <a:r>
              <a:rPr lang="zh-CN" sz="2800" b="1" dirty="0" smtClean="0">
                <a:latin typeface="黑体" panose="02010609060101010101" pitchFamily="49" charset="-122"/>
                <a:ea typeface="黑体" panose="02010609060101010101" pitchFamily="49" charset="-122"/>
              </a:rPr>
              <a:t>流形学习</a:t>
            </a:r>
            <a:endParaRPr lang="zh-CN" sz="2800" b="1" dirty="0" smtClean="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主成分分析</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令</a:t>
                </a:r>
                <a:r>
                  <a:rPr lang="zh-CN" altLang="zh-CN" sz="2400" dirty="0">
                    <a:solidFill>
                      <a:schemeClr val="tx1"/>
                    </a:solidFill>
                    <a:latin typeface="+mn-ea"/>
                    <a:cs typeface="+mn-ea"/>
                  </a:rPr>
                  <a:t>上述优化问题的目标函数对</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的偏导数为</a:t>
                </a:r>
                <a:r>
                  <a:rPr lang="en-US" altLang="zh-CN" sz="2400" dirty="0">
                    <a:solidFill>
                      <a:schemeClr val="tx1"/>
                    </a:solidFill>
                    <a:latin typeface="+mn-ea"/>
                    <a:cs typeface="+mn-ea"/>
                  </a:rPr>
                  <a:t>0</a:t>
                </a:r>
                <a:r>
                  <a:rPr lang="zh-CN" altLang="zh-CN" sz="2400" dirty="0">
                    <a:solidFill>
                      <a:schemeClr val="tx1"/>
                    </a:solidFill>
                    <a:latin typeface="+mn-ea"/>
                    <a:cs typeface="+mn-ea"/>
                  </a:rPr>
                  <a:t>，则有</a:t>
                </a:r>
                <a14:m>
                  <m:oMath xmlns:m="http://schemas.openxmlformats.org/officeDocument/2006/math">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en-US" altLang="zh-CN" sz="2400" dirty="0">
                    <a:solidFill>
                      <a:schemeClr val="tx1"/>
                    </a:solidFill>
                    <a:latin typeface="+mn-ea"/>
                    <a:cs typeface="+mn-ea"/>
                  </a:rPr>
                  <a:t>=0</a:t>
                </a:r>
                <a:r>
                  <a:rPr lang="zh-CN" altLang="zh-CN" sz="2400" dirty="0">
                    <a:solidFill>
                      <a:schemeClr val="tx1"/>
                    </a:solidFill>
                    <a:latin typeface="+mn-ea"/>
                    <a:cs typeface="+mn-ea"/>
                  </a:rPr>
                  <a:t>，即</a:t>
                </a:r>
                <a:r>
                  <a:rPr lang="zh-CN" altLang="zh-CN" sz="2400" dirty="0" smtClean="0">
                    <a:solidFill>
                      <a:schemeClr val="tx1"/>
                    </a:solidFill>
                    <a:latin typeface="+mn-ea"/>
                    <a:cs typeface="+mn-ea"/>
                  </a:rPr>
                  <a:t>有</a:t>
                </a:r>
                <a:endParaRPr lang="en-US" altLang="zh-CN" sz="2400" dirty="0" smtClean="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m:oMathPara>
                </a14:m>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因此，</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是协方差矩阵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的一个特征向量，</a:t>
                </a:r>
                <a14:m>
                  <m:oMath xmlns:m="http://schemas.openxmlformats.org/officeDocument/2006/math">
                    <m:r>
                      <a:rPr lang="en-US" altLang="zh-CN" sz="2400">
                        <a:solidFill>
                          <a:schemeClr val="tx1"/>
                        </a:solidFill>
                        <a:latin typeface="Cambria Math" panose="02040503050406030204"/>
                        <a:cs typeface="+mn-ea"/>
                      </a:rPr>
                      <m:t>𝛼</m:t>
                    </m:r>
                  </m:oMath>
                </a14:m>
                <a:r>
                  <a:rPr lang="zh-CN" altLang="zh-CN" sz="2400" dirty="0">
                    <a:solidFill>
                      <a:schemeClr val="tx1"/>
                    </a:solidFill>
                    <a:latin typeface="+mn-ea"/>
                    <a:cs typeface="+mn-ea"/>
                  </a:rPr>
                  <a:t>是与该特性向量对应的特征根。又因</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oMath>
                  </m:oMathPara>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故要使得</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r>
                      <a:rPr lang="en-US" altLang="zh-CN" sz="2400">
                        <a:solidFill>
                          <a:schemeClr val="tx1"/>
                        </a:solidFill>
                        <a:latin typeface="Cambria Math" panose="02040503050406030204"/>
                        <a:cs typeface="+mn-ea"/>
                      </a:rPr>
                      <m:t>𝒁</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取得最大化，即使得</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取得最大化，</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即为协方差矩阵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的</a:t>
                </a:r>
                <a:r>
                  <a:rPr lang="zh-CN" altLang="zh-CN" sz="2400" dirty="0" smtClean="0">
                    <a:solidFill>
                      <a:srgbClr val="0000FF"/>
                    </a:solidFill>
                    <a:latin typeface="+mn-ea"/>
                    <a:cs typeface="+mn-ea"/>
                  </a:rPr>
                  <a:t>最大特征根</a:t>
                </a:r>
                <a14:m>
                  <m:oMath xmlns:m="http://schemas.openxmlformats.org/officeDocument/2006/math">
                    <m:sSub>
                      <m:sSubPr>
                        <m:ctrlPr>
                          <a:rPr lang="zh-CN" altLang="zh-CN" sz="2400" i="1">
                            <a:solidFill>
                              <a:srgbClr val="0000FF"/>
                            </a:solidFill>
                            <a:latin typeface="Cambria Math" panose="02040503050406030204"/>
                            <a:cs typeface="+mn-ea"/>
                          </a:rPr>
                        </m:ctrlPr>
                      </m:sSubPr>
                      <m:e>
                        <m:r>
                          <a:rPr lang="en-US" altLang="zh-CN" sz="2400">
                            <a:solidFill>
                              <a:srgbClr val="0000FF"/>
                            </a:solidFill>
                            <a:latin typeface="Cambria Math" panose="02040503050406030204"/>
                            <a:cs typeface="+mn-ea"/>
                          </a:rPr>
                          <m:t>𝜆</m:t>
                        </m:r>
                      </m:e>
                      <m:sub>
                        <m:r>
                          <a:rPr lang="en-US" altLang="zh-CN" sz="2400">
                            <a:solidFill>
                              <a:srgbClr val="0000FF"/>
                            </a:solidFill>
                            <a:latin typeface="Cambria Math" panose="02040503050406030204"/>
                            <a:cs typeface="+mn-ea"/>
                          </a:rPr>
                          <m:t>1</m:t>
                        </m:r>
                      </m:sub>
                    </m:sSub>
                  </m:oMath>
                </a14:m>
                <a:r>
                  <a:rPr lang="zh-CN" altLang="zh-CN" sz="2400" dirty="0">
                    <a:solidFill>
                      <a:schemeClr val="tx1"/>
                    </a:solidFill>
                    <a:latin typeface="+mn-ea"/>
                    <a:cs typeface="+mn-ea"/>
                  </a:rPr>
                  <a:t>所对应的特征向量，可由此获得样本数据</a:t>
                </a:r>
                <a14:m>
                  <m:oMath xmlns:m="http://schemas.openxmlformats.org/officeDocument/2006/math">
                    <m:r>
                      <a:rPr lang="en-US" altLang="zh-CN" sz="2400">
                        <a:solidFill>
                          <a:schemeClr val="tx1"/>
                        </a:solidFill>
                        <a:latin typeface="Cambria Math" panose="02040503050406030204"/>
                        <a:cs typeface="+mn-ea"/>
                      </a:rPr>
                      <m:t>𝑿</m:t>
                    </m:r>
                  </m:oMath>
                </a14:m>
                <a:r>
                  <a:rPr lang="zh-CN" altLang="zh-CN" sz="2400" dirty="0">
                    <a:solidFill>
                      <a:schemeClr val="tx1"/>
                    </a:solidFill>
                    <a:latin typeface="+mn-ea"/>
                    <a:cs typeface="+mn-ea"/>
                  </a:rPr>
                  <a:t>或</a:t>
                </a:r>
                <a14:m>
                  <m:oMath xmlns:m="http://schemas.openxmlformats.org/officeDocument/2006/math">
                    <m:r>
                      <a:rPr lang="en-US" altLang="zh-CN" sz="2400">
                        <a:solidFill>
                          <a:schemeClr val="tx1"/>
                        </a:solidFill>
                        <a:latin typeface="Cambria Math" panose="02040503050406030204"/>
                        <a:cs typeface="+mn-ea"/>
                      </a:rPr>
                      <m:t>𝒁</m:t>
                    </m:r>
                  </m:oMath>
                </a14:m>
                <a:r>
                  <a:rPr lang="zh-CN" altLang="zh-CN" sz="2400" dirty="0">
                    <a:solidFill>
                      <a:schemeClr val="tx1"/>
                    </a:solidFill>
                    <a:latin typeface="+mn-ea"/>
                    <a:cs typeface="+mn-ea"/>
                  </a:rPr>
                  <a:t>的第一个主成分</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𝒛</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m:t>
                        </m:r>
                      </m:sup>
                    </m:sSubSup>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𝒁</m:t>
                    </m:r>
                  </m:oMath>
                </a14:m>
                <a:endParaRPr lang="en-US" altLang="zh-CN" sz="2400" dirty="0">
                  <a:solidFill>
                    <a:schemeClr val="tx1"/>
                  </a:solidFill>
                  <a:latin typeface="+mn-ea"/>
                  <a:cs typeface="+mn-ea"/>
                </a:endParaRPr>
              </a:p>
              <a:p>
                <a:pPr lvl="1"/>
                <a:endParaRPr lang="en-US" altLang="zh-CN" sz="2400" dirty="0">
                  <a:latin typeface="黑体" panose="02010609060101010101" pitchFamily="49" charset="-122"/>
                  <a:ea typeface="黑体" panose="02010609060101010101" pitchFamily="49" charset="-122"/>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如果</a:t>
                </a:r>
                <a:r>
                  <a:rPr lang="zh-CN" altLang="zh-CN" sz="2400" dirty="0">
                    <a:solidFill>
                      <a:schemeClr val="tx1"/>
                    </a:solidFill>
                    <a:latin typeface="+mn-ea"/>
                    <a:cs typeface="+mn-ea"/>
                  </a:rPr>
                  <a:t>第一主成分</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𝒛</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m:t>
                        </m:r>
                      </m:sup>
                    </m:sSubSup>
                  </m:oMath>
                </a14:m>
                <a:r>
                  <a:rPr lang="zh-CN" altLang="zh-CN" sz="2400" dirty="0">
                    <a:solidFill>
                      <a:schemeClr val="tx1"/>
                    </a:solidFill>
                    <a:latin typeface="+mn-ea"/>
                    <a:cs typeface="+mn-ea"/>
                  </a:rPr>
                  <a:t>不足以代表</a:t>
                </a:r>
                <a14:m>
                  <m:oMath xmlns:m="http://schemas.openxmlformats.org/officeDocument/2006/math">
                    <m:r>
                      <a:rPr lang="en-US" altLang="zh-CN" sz="2400">
                        <a:solidFill>
                          <a:schemeClr val="tx1"/>
                        </a:solidFill>
                        <a:latin typeface="Cambria Math" panose="02040503050406030204"/>
                        <a:cs typeface="+mn-ea"/>
                      </a:rPr>
                      <m:t>𝑚</m:t>
                    </m:r>
                  </m:oMath>
                </a14:m>
                <a:r>
                  <a:rPr lang="zh-CN" altLang="zh-CN" sz="2400" dirty="0">
                    <a:solidFill>
                      <a:schemeClr val="tx1"/>
                    </a:solidFill>
                    <a:latin typeface="+mn-ea"/>
                    <a:cs typeface="+mn-ea"/>
                  </a:rPr>
                  <a:t>维数据</a:t>
                </a:r>
                <a14:m>
                  <m:oMath xmlns:m="http://schemas.openxmlformats.org/officeDocument/2006/math">
                    <m:r>
                      <a:rPr lang="en-US" altLang="zh-CN" sz="2400">
                        <a:solidFill>
                          <a:schemeClr val="tx1"/>
                        </a:solidFill>
                        <a:latin typeface="Cambria Math" panose="02040503050406030204"/>
                        <a:cs typeface="+mn-ea"/>
                      </a:rPr>
                      <m:t>𝑿</m:t>
                    </m:r>
                  </m:oMath>
                </a14:m>
                <a:r>
                  <a:rPr lang="zh-CN" altLang="zh-CN" sz="2400" dirty="0">
                    <a:solidFill>
                      <a:schemeClr val="tx1"/>
                    </a:solidFill>
                    <a:latin typeface="+mn-ea"/>
                    <a:cs typeface="+mn-ea"/>
                  </a:rPr>
                  <a:t>或</a:t>
                </a:r>
                <a14:m>
                  <m:oMath xmlns:m="http://schemas.openxmlformats.org/officeDocument/2006/math">
                    <m:r>
                      <a:rPr lang="en-US" altLang="zh-CN" sz="2400">
                        <a:solidFill>
                          <a:schemeClr val="tx1"/>
                        </a:solidFill>
                        <a:latin typeface="Cambria Math" panose="02040503050406030204"/>
                        <a:cs typeface="+mn-ea"/>
                      </a:rPr>
                      <m:t>𝒁</m:t>
                    </m:r>
                  </m:oMath>
                </a14:m>
                <a:r>
                  <a:rPr lang="zh-CN" altLang="zh-CN" sz="2400" dirty="0">
                    <a:solidFill>
                      <a:schemeClr val="tx1"/>
                    </a:solidFill>
                    <a:latin typeface="+mn-ea"/>
                    <a:cs typeface="+mn-ea"/>
                  </a:rPr>
                  <a:t>的信息，可以考虑计算样本数据的第二个主成分</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𝒛</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m:t>
                        </m:r>
                      </m:sup>
                    </m:sSubSup>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𝒁</m:t>
                    </m:r>
                  </m:oMath>
                </a14:m>
                <a:r>
                  <a:rPr lang="zh-CN" altLang="zh-CN" sz="2400" dirty="0">
                    <a:solidFill>
                      <a:schemeClr val="tx1"/>
                    </a:solidFill>
                    <a:latin typeface="+mn-ea"/>
                    <a:cs typeface="+mn-ea"/>
                  </a:rPr>
                  <a:t>。对于第二个主成分</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𝒛</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m:t>
                        </m:r>
                      </m:sup>
                    </m:sSubSup>
                  </m:oMath>
                </a14:m>
                <a:r>
                  <a:rPr lang="zh-CN" altLang="zh-CN" sz="2400" dirty="0">
                    <a:solidFill>
                      <a:schemeClr val="tx1"/>
                    </a:solidFill>
                    <a:latin typeface="+mn-ea"/>
                    <a:cs typeface="+mn-ea"/>
                  </a:rPr>
                  <a:t>的构造，可通过求解如下条件优化</a:t>
                </a:r>
                <a:r>
                  <a:rPr lang="zh-CN" altLang="zh-CN" sz="2400" dirty="0" smtClean="0">
                    <a:solidFill>
                      <a:schemeClr val="tx1"/>
                    </a:solidFill>
                    <a:latin typeface="+mn-ea"/>
                    <a:cs typeface="+mn-ea"/>
                  </a:rPr>
                  <a:t>问</a:t>
                </a:r>
                <a:endParaRPr lang="en-US" altLang="zh-CN" sz="2400" dirty="0" smtClean="0">
                  <a:solidFill>
                    <a:schemeClr val="tx1"/>
                  </a:solidFill>
                  <a:latin typeface="+mn-ea"/>
                  <a:cs typeface="+mn-ea"/>
                </a:endParaRPr>
              </a:p>
              <a:p>
                <a:pPr marL="457200" lvl="1" indent="0" algn="ctr">
                  <a:buNone/>
                </a:pPr>
                <a14:m>
                  <m:oMath xmlns:m="http://schemas.openxmlformats.org/officeDocument/2006/math">
                    <m:func>
                      <m:funcPr>
                        <m:ctrlPr>
                          <a:rPr lang="zh-CN" altLang="zh-CN" sz="2400" i="1">
                            <a:solidFill>
                              <a:schemeClr val="tx1"/>
                            </a:solidFill>
                            <a:latin typeface="Cambria Math" panose="02040503050406030204"/>
                            <a:cs typeface="+mn-ea"/>
                          </a:rPr>
                        </m:ctrlPr>
                      </m:funcPr>
                      <m:fName>
                        <m:limLow>
                          <m:limLowPr>
                            <m:ctrlPr>
                              <a:rPr lang="zh-CN" altLang="zh-CN" sz="2400" i="1">
                                <a:solidFill>
                                  <a:schemeClr val="tx1"/>
                                </a:solidFill>
                                <a:latin typeface="Cambria Math" panose="02040503050406030204"/>
                                <a:cs typeface="+mn-ea"/>
                              </a:rPr>
                            </m:ctrlPr>
                          </m:limLowPr>
                          <m:e>
                            <m:r>
                              <m:rPr>
                                <m:sty m:val="p"/>
                              </m:rPr>
                              <a:rPr lang="en-US" altLang="zh-CN" sz="2400">
                                <a:solidFill>
                                  <a:schemeClr val="tx1"/>
                                </a:solidFill>
                                <a:latin typeface="Cambria Math" panose="02040503050406030204"/>
                                <a:cs typeface="+mn-ea"/>
                              </a:rPr>
                              <m:t>max</m:t>
                            </m:r>
                          </m:e>
                          <m:lim>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lim>
                        </m:limLow>
                      </m:fName>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e>
                        </m:d>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𝛽</m:t>
                        </m:r>
                        <m:d>
                          <m:dPr>
                            <m:ctrlPr>
                              <a:rPr lang="zh-CN" altLang="zh-CN" sz="2400" i="1">
                                <a:solidFill>
                                  <a:schemeClr val="tx1"/>
                                </a:solidFill>
                                <a:latin typeface="Cambria Math" panose="02040503050406030204"/>
                                <a:cs typeface="+mn-ea"/>
                              </a:rPr>
                            </m:ctrlPr>
                          </m:dPr>
                          <m:e>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e>
                        </m:d>
                      </m:e>
                    </m:func>
                  </m:oMath>
                </a14:m>
                <a:r>
                  <a:rPr lang="zh-CN" altLang="zh-CN" sz="2400" dirty="0">
                    <a:solidFill>
                      <a:schemeClr val="tx1"/>
                    </a:solidFill>
                    <a:latin typeface="+mn-ea"/>
                    <a:cs typeface="+mn-ea"/>
                  </a:rPr>
                  <a:t> </a:t>
                </a:r>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令上述优化问题的目标函数对</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oMath>
                </a14:m>
                <a:r>
                  <a:rPr lang="zh-CN" altLang="zh-CN" sz="2400" dirty="0">
                    <a:solidFill>
                      <a:schemeClr val="tx1"/>
                    </a:solidFill>
                    <a:latin typeface="+mn-ea"/>
                    <a:cs typeface="+mn-ea"/>
                  </a:rPr>
                  <a:t>的偏导数为</a:t>
                </a:r>
                <a:r>
                  <a:rPr lang="en-US" altLang="zh-CN" sz="2400" dirty="0">
                    <a:solidFill>
                      <a:schemeClr val="tx1"/>
                    </a:solidFill>
                    <a:latin typeface="+mn-ea"/>
                    <a:cs typeface="+mn-ea"/>
                  </a:rPr>
                  <a:t>0</a:t>
                </a:r>
                <a:r>
                  <a:rPr lang="zh-CN" altLang="zh-CN" sz="2400" dirty="0">
                    <a:solidFill>
                      <a:schemeClr val="tx1"/>
                    </a:solidFill>
                    <a:latin typeface="+mn-ea"/>
                    <a:cs typeface="+mn-ea"/>
                  </a:rPr>
                  <a:t>，则有</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𝛽</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m:oMathPara>
                </a14:m>
                <a:endParaRPr lang="en-US" altLang="zh-CN" sz="2400" dirty="0">
                  <a:solidFill>
                    <a:schemeClr val="tx1"/>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latin typeface="黑体" panose="02010609060101010101" pitchFamily="49" charset="-122"/>
                    <a:ea typeface="黑体" panose="02010609060101010101" pitchFamily="49" charset="-122"/>
                    <a:cs typeface="+mn-ea"/>
                  </a:rPr>
                  <a:t>学习算法</a:t>
                </a:r>
                <a:endParaRPr lang="en-US" altLang="zh-CN" sz="2800" b="1" dirty="0">
                  <a:latin typeface="黑体" panose="02010609060101010101" pitchFamily="49" charset="-122"/>
                  <a:ea typeface="黑体" panose="02010609060101010101" pitchFamily="49" charset="-122"/>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smtClean="0">
                          <a:solidFill>
                            <a:schemeClr val="tx1"/>
                          </a:solidFill>
                          <a:latin typeface="Cambria Math" panose="02040503050406030204"/>
                          <a:cs typeface="+mn-ea"/>
                        </a:rPr>
                        <m:t>2</m:t>
                      </m:r>
                      <m:r>
                        <a:rPr lang="en-US" altLang="zh-CN" sz="2400" smtClean="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𝛽</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m:oMathPara>
                </a14:m>
                <a:endParaRPr lang="en-US" altLang="zh-CN" sz="2400" dirty="0" smtClean="0">
                  <a:solidFill>
                    <a:schemeClr val="tx1"/>
                  </a:solidFill>
                  <a:latin typeface="+mn-ea"/>
                  <a:cs typeface="+mn-ea"/>
                </a:endParaRPr>
              </a:p>
              <a:p>
                <a:pPr lvl="1"/>
                <a:r>
                  <a:rPr lang="zh-CN" altLang="zh-CN" sz="2400" dirty="0" smtClean="0">
                    <a:solidFill>
                      <a:schemeClr val="tx1"/>
                    </a:solidFill>
                    <a:latin typeface="+mn-ea"/>
                    <a:cs typeface="+mn-ea"/>
                  </a:rPr>
                  <a:t>用</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oMath>
                </a14:m>
                <a:r>
                  <a:rPr lang="zh-CN" altLang="zh-CN" sz="2400" dirty="0">
                    <a:solidFill>
                      <a:schemeClr val="tx1"/>
                    </a:solidFill>
                    <a:latin typeface="+mn-ea"/>
                    <a:cs typeface="+mn-ea"/>
                  </a:rPr>
                  <a:t>左乘上式，得：</a:t>
                </a:r>
                <a:r>
                  <a:rPr lang="en-US" altLang="zh-CN" sz="2400" dirty="0">
                    <a:solidFill>
                      <a:schemeClr val="tx1"/>
                    </a:solidFill>
                    <a:latin typeface="+mn-ea"/>
                    <a:cs typeface="+mn-ea"/>
                  </a:rPr>
                  <a:t> </a:t>
                </a:r>
                <a14:m>
                  <m:oMath xmlns:m="http://schemas.openxmlformats.org/officeDocument/2006/math">
                    <m:r>
                      <a:rPr lang="en-US" altLang="zh-CN" sz="2400">
                        <a:solidFill>
                          <a:schemeClr val="tx1"/>
                        </a:solidFill>
                        <a:latin typeface="Cambria Math" panose="02040503050406030204"/>
                        <a:cs typeface="+mn-ea"/>
                      </a:rPr>
                      <m:t>2</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𝛼</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𝛽</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en-US" altLang="zh-CN" sz="2400" dirty="0">
                    <a:solidFill>
                      <a:schemeClr val="tx1"/>
                    </a:solidFill>
                    <a:latin typeface="+mn-ea"/>
                    <a:cs typeface="+mn-ea"/>
                  </a:rPr>
                  <a:t>=0 </a:t>
                </a:r>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由于</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a14:m>
                <a:r>
                  <a:rPr lang="zh-CN" altLang="zh-CN" sz="2400" dirty="0">
                    <a:solidFill>
                      <a:schemeClr val="tx1"/>
                    </a:solidFill>
                    <a:latin typeface="+mn-ea"/>
                    <a:cs typeface="+mn-ea"/>
                  </a:rPr>
                  <a:t>且</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oMath>
                </a14:m>
                <a:r>
                  <a:rPr lang="zh-CN" altLang="zh-CN" sz="2400" dirty="0">
                    <a:solidFill>
                      <a:schemeClr val="tx1"/>
                    </a:solidFill>
                    <a:latin typeface="+mn-ea"/>
                    <a:cs typeface="+mn-ea"/>
                  </a:rPr>
                  <a:t>作为标量等于其转置</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，注意到</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为协方差矩阵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中以</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1</m:t>
                        </m:r>
                      </m:sub>
                    </m:sSub>
                  </m:oMath>
                </a14:m>
                <a:r>
                  <a:rPr lang="zh-CN" altLang="zh-CN" sz="2400" dirty="0">
                    <a:solidFill>
                      <a:schemeClr val="tx1"/>
                    </a:solidFill>
                    <a:latin typeface="+mn-ea"/>
                    <a:cs typeface="+mn-ea"/>
                  </a:rPr>
                  <a:t>为特征根的特征向量，故有</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1</m:t>
                          </m:r>
                        </m:sub>
                      </m:sSub>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m:oMathPara>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由此可得</a:t>
                </a:r>
                <a14:m>
                  <m:oMath xmlns:m="http://schemas.openxmlformats.org/officeDocument/2006/math">
                    <m:r>
                      <a:rPr lang="en-US" altLang="zh-CN" sz="2400">
                        <a:solidFill>
                          <a:schemeClr val="tx1"/>
                        </a:solidFill>
                        <a:latin typeface="Cambria Math" panose="02040503050406030204"/>
                        <a:cs typeface="+mn-ea"/>
                      </a:rPr>
                      <m:t>𝛽</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𝑇</m:t>
                        </m:r>
                      </m:sup>
                    </m:sSubSup>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a14:m>
                <a:r>
                  <a:rPr lang="zh-CN" altLang="zh-CN" sz="2400" dirty="0">
                    <a:solidFill>
                      <a:schemeClr val="tx1"/>
                    </a:solidFill>
                    <a:latin typeface="+mn-ea"/>
                    <a:cs typeface="+mn-ea"/>
                  </a:rPr>
                  <a:t>，即有</a:t>
                </a:r>
                <a14:m>
                  <m:oMath xmlns:m="http://schemas.openxmlformats.org/officeDocument/2006/math">
                    <m:r>
                      <a:rPr lang="en-US" altLang="zh-CN" sz="2400">
                        <a:solidFill>
                          <a:schemeClr val="tx1"/>
                        </a:solidFill>
                        <a:latin typeface="Cambria Math" panose="02040503050406030204"/>
                        <a:cs typeface="+mn-ea"/>
                      </a:rPr>
                      <m:t>𝛽</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a14:m>
                <a:r>
                  <a:rPr lang="zh-CN" altLang="zh-CN" sz="2400" dirty="0">
                    <a:solidFill>
                      <a:schemeClr val="tx1"/>
                    </a:solidFill>
                    <a:latin typeface="+mn-ea"/>
                    <a:cs typeface="+mn-ea"/>
                  </a:rPr>
                  <a:t>，从而可将</a:t>
                </a:r>
                <a14:m>
                  <m:oMath xmlns:m="http://schemas.openxmlformats.org/officeDocument/2006/math">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2</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zh-CN" altLang="en-US"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𝛽</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1</m:t>
                        </m:r>
                      </m:sub>
                    </m:sSub>
                  </m:oMath>
                </a14:m>
                <a:r>
                  <a:rPr lang="en-US" altLang="zh-CN" sz="2400" dirty="0">
                    <a:solidFill>
                      <a:schemeClr val="tx1"/>
                    </a:solidFill>
                    <a:latin typeface="+mn-ea"/>
                    <a:cs typeface="+mn-ea"/>
                  </a:rPr>
                  <a:t>=0</a:t>
                </a:r>
                <a:r>
                  <a:rPr lang="zh-CN" altLang="zh-CN" sz="2400" dirty="0">
                    <a:solidFill>
                      <a:schemeClr val="tx1"/>
                    </a:solidFill>
                    <a:latin typeface="+mn-ea"/>
                    <a:cs typeface="+mn-ea"/>
                  </a:rPr>
                  <a:t>简化为</a:t>
                </a:r>
                <a14:m>
                  <m:oMath xmlns:m="http://schemas.openxmlformats.org/officeDocument/2006/math">
                    <m:r>
                      <a:rPr lang="en-US" altLang="zh-CN" sz="2400">
                        <a:solidFill>
                          <a:schemeClr val="tx1"/>
                        </a:solidFill>
                        <a:latin typeface="Cambria Math" panose="02040503050406030204"/>
                        <a:cs typeface="+mn-ea"/>
                      </a:rPr>
                      <m:t>𝑪</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 </m:t>
                    </m:r>
                  </m:oMath>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因此，协方差矩阵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中</a:t>
                </a:r>
                <a:r>
                  <a:rPr lang="zh-CN" altLang="zh-CN" sz="2400" dirty="0" smtClean="0">
                    <a:solidFill>
                      <a:srgbClr val="0000FF"/>
                    </a:solidFill>
                    <a:latin typeface="+mn-ea"/>
                    <a:cs typeface="+mn-ea"/>
                  </a:rPr>
                  <a:t>除</a:t>
                </a:r>
                <a14:m>
                  <m:oMath xmlns:m="http://schemas.openxmlformats.org/officeDocument/2006/math">
                    <m:sSub>
                      <m:sSubPr>
                        <m:ctrlPr>
                          <a:rPr lang="zh-CN" altLang="zh-CN" sz="2400" i="1">
                            <a:solidFill>
                              <a:srgbClr val="0000FF"/>
                            </a:solidFill>
                            <a:latin typeface="Cambria Math" panose="02040503050406030204"/>
                            <a:cs typeface="+mn-ea"/>
                          </a:rPr>
                        </m:ctrlPr>
                      </m:sSubPr>
                      <m:e>
                        <m:r>
                          <a:rPr lang="en-US" altLang="zh-CN" sz="2400">
                            <a:solidFill>
                              <a:srgbClr val="0000FF"/>
                            </a:solidFill>
                            <a:latin typeface="Cambria Math" panose="02040503050406030204"/>
                            <a:cs typeface="+mn-ea"/>
                          </a:rPr>
                          <m:t>𝜆</m:t>
                        </m:r>
                      </m:e>
                      <m:sub>
                        <m:r>
                          <a:rPr lang="en-US" altLang="zh-CN" sz="2400">
                            <a:solidFill>
                              <a:srgbClr val="0000FF"/>
                            </a:solidFill>
                            <a:latin typeface="Cambria Math" panose="02040503050406030204"/>
                            <a:cs typeface="+mn-ea"/>
                          </a:rPr>
                          <m:t>1</m:t>
                        </m:r>
                      </m:sub>
                    </m:sSub>
                  </m:oMath>
                </a14:m>
                <a:r>
                  <a:rPr lang="zh-CN" altLang="zh-CN" sz="2400" dirty="0">
                    <a:solidFill>
                      <a:srgbClr val="0000FF"/>
                    </a:solidFill>
                    <a:latin typeface="+mn-ea"/>
                    <a:cs typeface="+mn-ea"/>
                  </a:rPr>
                  <a:t>之外的最大特征值</a:t>
                </a:r>
                <a14:m>
                  <m:oMath xmlns:m="http://schemas.openxmlformats.org/officeDocument/2006/math">
                    <m:sSub>
                      <m:sSubPr>
                        <m:ctrlPr>
                          <a:rPr lang="zh-CN" altLang="zh-CN" sz="2400" i="1">
                            <a:solidFill>
                              <a:srgbClr val="0000FF"/>
                            </a:solidFill>
                            <a:latin typeface="Cambria Math" panose="02040503050406030204"/>
                            <a:cs typeface="+mn-ea"/>
                          </a:rPr>
                        </m:ctrlPr>
                      </m:sSubPr>
                      <m:e>
                        <m:r>
                          <a:rPr lang="en-US" altLang="zh-CN" sz="2400">
                            <a:solidFill>
                              <a:srgbClr val="0000FF"/>
                            </a:solidFill>
                            <a:latin typeface="Cambria Math" panose="02040503050406030204"/>
                            <a:cs typeface="+mn-ea"/>
                          </a:rPr>
                          <m:t>𝜆</m:t>
                        </m:r>
                      </m:e>
                      <m:sub>
                        <m:r>
                          <a:rPr lang="en-US" altLang="zh-CN" sz="2400">
                            <a:solidFill>
                              <a:srgbClr val="0000FF"/>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𝛼</m:t>
                    </m:r>
                  </m:oMath>
                </a14:m>
                <a:r>
                  <a:rPr lang="zh-CN" altLang="zh-CN" sz="2400" dirty="0">
                    <a:solidFill>
                      <a:schemeClr val="tx1"/>
                    </a:solidFill>
                    <a:latin typeface="+mn-ea"/>
                    <a:cs typeface="+mn-ea"/>
                  </a:rPr>
                  <a:t>所对应的特征向量即为所求的第二个正交基向量</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Sub>
                  </m:oMath>
                </a14:m>
                <a:r>
                  <a:rPr lang="zh-CN" altLang="zh-CN" sz="2400" dirty="0">
                    <a:solidFill>
                      <a:schemeClr val="tx1"/>
                    </a:solidFill>
                    <a:latin typeface="+mn-ea"/>
                    <a:cs typeface="+mn-ea"/>
                  </a:rPr>
                  <a:t>，由此可得第二主成分</a:t>
                </a:r>
                <a14:m>
                  <m:oMath xmlns:m="http://schemas.openxmlformats.org/officeDocument/2006/math">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𝒛</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m:t>
                        </m:r>
                      </m:sup>
                    </m:sSubSup>
                    <m:r>
                      <a:rPr lang="en-US" altLang="zh-CN" sz="2400">
                        <a:solidFill>
                          <a:schemeClr val="tx1"/>
                        </a:solidFill>
                        <a:latin typeface="Cambria Math" panose="02040503050406030204"/>
                        <a:cs typeface="+mn-ea"/>
                      </a:rPr>
                      <m:t>=</m:t>
                    </m:r>
                    <m:sSubSup>
                      <m:sSubSupPr>
                        <m:ctrlPr>
                          <a:rPr lang="zh-CN" altLang="zh-CN" sz="2400" i="1">
                            <a:solidFill>
                              <a:schemeClr val="tx1"/>
                            </a:solidFill>
                            <a:latin typeface="Cambria Math" panose="02040503050406030204"/>
                            <a:cs typeface="+mn-ea"/>
                          </a:rPr>
                        </m:ctrlPr>
                      </m:sSubSup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2</m:t>
                        </m:r>
                      </m:sub>
                      <m:sup>
                        <m:r>
                          <a:rPr lang="en-US" altLang="zh-CN" sz="2400">
                            <a:solidFill>
                              <a:schemeClr val="tx1"/>
                            </a:solidFill>
                            <a:latin typeface="Cambria Math" panose="02040503050406030204"/>
                            <a:cs typeface="+mn-ea"/>
                          </a:rPr>
                          <m:t>𝑇</m:t>
                        </m:r>
                      </m:sup>
                    </m:sSubSup>
                    <m:r>
                      <a:rPr lang="en-US" altLang="zh-CN" sz="2400">
                        <a:solidFill>
                          <a:schemeClr val="tx1"/>
                        </a:solidFill>
                        <a:latin typeface="Cambria Math" panose="02040503050406030204"/>
                        <a:cs typeface="+mn-ea"/>
                      </a:rPr>
                      <m:t>𝒁</m:t>
                    </m:r>
                  </m:oMath>
                </a14:m>
                <a:endParaRPr lang="en-US" altLang="zh-CN" sz="2400" dirty="0" smtClean="0">
                  <a:solidFill>
                    <a:schemeClr val="tx1"/>
                  </a:solidFill>
                  <a:latin typeface="+mn-ea"/>
                  <a:cs typeface="+mn-ea"/>
                </a:endParaRPr>
              </a:p>
              <a:p>
                <a:pPr lvl="1"/>
                <a:r>
                  <a:rPr lang="zh-CN" altLang="zh-CN" sz="2400" dirty="0">
                    <a:latin typeface="+mn-ea"/>
                    <a:cs typeface="+mn-ea"/>
                  </a:rPr>
                  <a:t>可同理依此求出第三、第四、……、第</a:t>
                </a:r>
                <a14:m>
                  <m:oMath xmlns:m="http://schemas.openxmlformats.org/officeDocument/2006/math">
                    <m:r>
                      <a:rPr lang="en-US" altLang="zh-CN" sz="2400">
                        <a:latin typeface="Cambria Math" panose="02040503050406030204"/>
                        <a:cs typeface="+mn-ea"/>
                      </a:rPr>
                      <m:t>𝑘</m:t>
                    </m:r>
                  </m:oMath>
                </a14:m>
                <a:r>
                  <a:rPr lang="zh-CN" altLang="zh-CN" sz="2400" dirty="0">
                    <a:latin typeface="+mn-ea"/>
                    <a:cs typeface="+mn-ea"/>
                  </a:rPr>
                  <a:t>个基向量和相应的主成分</a:t>
                </a:r>
                <a:endParaRPr lang="en-US" altLang="zh-CN" sz="2400" dirty="0">
                  <a:latin typeface="+mn-ea"/>
                  <a:cs typeface="+mn-ea"/>
                </a:endParaRPr>
              </a:p>
              <a:p>
                <a:pPr lvl="1"/>
                <a:endParaRPr lang="en-US" altLang="zh-CN" sz="2400" dirty="0">
                  <a:solidFill>
                    <a:schemeClr val="tx1"/>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1693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算法流程</a:t>
                </a:r>
                <a:endParaRPr lang="en-US" altLang="zh-CN" sz="2800" b="1" dirty="0" smtClean="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为</a:t>
                </a:r>
                <a:r>
                  <a:rPr lang="zh-CN" altLang="zh-CN" sz="2400" dirty="0">
                    <a:solidFill>
                      <a:schemeClr val="tx1"/>
                    </a:solidFill>
                    <a:latin typeface="+mn-ea"/>
                    <a:cs typeface="+mn-ea"/>
                  </a:rPr>
                  <a:t>方便求解，可对协方差矩阵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做对角化处理</a:t>
                </a:r>
                <a:r>
                  <a:rPr lang="zh-CN" altLang="en-US" sz="2400" dirty="0">
                    <a:solidFill>
                      <a:schemeClr val="tx1"/>
                    </a:solidFill>
                    <a:latin typeface="+mn-ea"/>
                    <a:cs typeface="+mn-ea"/>
                  </a:rPr>
                  <a:t>，</a:t>
                </a:r>
                <a:r>
                  <a:rPr lang="zh-CN" altLang="zh-CN" sz="2400" dirty="0">
                    <a:solidFill>
                      <a:schemeClr val="tx1"/>
                    </a:solidFill>
                    <a:latin typeface="+mn-ea"/>
                    <a:cs typeface="+mn-ea"/>
                  </a:rPr>
                  <a:t>对协方差矩阵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实施对角化的具体计算公式为</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𝝀</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𝑷𝑪</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𝑷</m:t>
                          </m:r>
                        </m:e>
                        <m:sup>
                          <m:r>
                            <a:rPr lang="en-US" altLang="zh-CN" sz="2400">
                              <a:solidFill>
                                <a:schemeClr val="tx1"/>
                              </a:solidFill>
                              <a:latin typeface="Cambria Math" panose="02040503050406030204"/>
                              <a:cs typeface="+mn-ea"/>
                            </a:rPr>
                            <m:t>𝑻</m:t>
                          </m:r>
                        </m:sup>
                      </m:sSup>
                    </m:oMath>
                  </m:oMathPara>
                </a14:m>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其中</a:t>
                </a:r>
                <a14:m>
                  <m:oMath xmlns:m="http://schemas.openxmlformats.org/officeDocument/2006/math">
                    <m:r>
                      <a:rPr lang="en-US" altLang="zh-CN" sz="2400">
                        <a:solidFill>
                          <a:schemeClr val="tx1"/>
                        </a:solidFill>
                        <a:latin typeface="Cambria Math" panose="02040503050406030204"/>
                        <a:cs typeface="+mn-ea"/>
                      </a:rPr>
                      <m:t>𝛌</m:t>
                    </m:r>
                  </m:oMath>
                </a14:m>
                <a:r>
                  <a:rPr lang="zh-CN" altLang="zh-CN" sz="2400" dirty="0">
                    <a:solidFill>
                      <a:schemeClr val="tx1"/>
                    </a:solidFill>
                    <a:latin typeface="+mn-ea"/>
                    <a:cs typeface="+mn-ea"/>
                  </a:rPr>
                  <a:t>为</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的全部特征根组成的对角矩阵，</a:t>
                </a:r>
                <a14:m>
                  <m:oMath xmlns:m="http://schemas.openxmlformats.org/officeDocument/2006/math">
                    <m:r>
                      <a:rPr lang="zh-CN" altLang="zh-CN" sz="2400">
                        <a:solidFill>
                          <a:schemeClr val="tx1"/>
                        </a:solidFill>
                        <a:latin typeface="Cambria Math" panose="02040503050406030204"/>
                        <a:cs typeface="+mn-ea"/>
                      </a:rPr>
                      <m:t> </m:t>
                    </m:r>
                    <m:r>
                      <a:rPr lang="en-US" altLang="zh-CN" sz="2400">
                        <a:solidFill>
                          <a:schemeClr val="tx1"/>
                        </a:solidFill>
                        <a:latin typeface="Cambria Math" panose="02040503050406030204"/>
                        <a:cs typeface="+mn-ea"/>
                      </a:rPr>
                      <m:t>𝑷</m:t>
                    </m:r>
                  </m:oMath>
                </a14:m>
                <a:r>
                  <a:rPr lang="zh-CN" altLang="zh-CN" sz="2400" dirty="0">
                    <a:solidFill>
                      <a:schemeClr val="tx1"/>
                    </a:solidFill>
                    <a:latin typeface="+mn-ea"/>
                    <a:cs typeface="+mn-ea"/>
                  </a:rPr>
                  <a:t>是</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的全部特性向量组成的</a:t>
                </a:r>
                <a:r>
                  <a:rPr lang="zh-CN" altLang="zh-CN" sz="2400" dirty="0" smtClean="0">
                    <a:solidFill>
                      <a:schemeClr val="tx1"/>
                    </a:solidFill>
                    <a:latin typeface="+mn-ea"/>
                    <a:cs typeface="+mn-ea"/>
                  </a:rPr>
                  <a:t>正交矩阵</a:t>
                </a:r>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可选择矩阵</a:t>
                </a:r>
                <a14:m>
                  <m:oMath xmlns:m="http://schemas.openxmlformats.org/officeDocument/2006/math">
                    <m:r>
                      <a:rPr lang="en-US" altLang="zh-CN" sz="2400">
                        <a:solidFill>
                          <a:schemeClr val="tx1"/>
                        </a:solidFill>
                        <a:latin typeface="Cambria Math" panose="02040503050406030204"/>
                        <a:cs typeface="+mn-ea"/>
                      </a:rPr>
                      <m:t>𝑷</m:t>
                    </m:r>
                  </m:oMath>
                </a14:m>
                <a:r>
                  <a:rPr lang="zh-CN" altLang="zh-CN" sz="2400" dirty="0">
                    <a:solidFill>
                      <a:schemeClr val="tx1"/>
                    </a:solidFill>
                    <a:latin typeface="+mn-ea"/>
                    <a:cs typeface="+mn-ea"/>
                  </a:rPr>
                  <a:t>的前</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行组成主分量分析的变换矩阵</a:t>
                </a:r>
                <a14:m>
                  <m:oMath xmlns:m="http://schemas.openxmlformats.org/officeDocument/2006/math">
                    <m:r>
                      <a:rPr lang="en-US" altLang="zh-CN" sz="2400">
                        <a:solidFill>
                          <a:schemeClr val="tx1"/>
                        </a:solidFill>
                        <a:latin typeface="Cambria Math" panose="02040503050406030204"/>
                        <a:cs typeface="+mn-ea"/>
                      </a:rPr>
                      <m:t>𝑾</m:t>
                    </m:r>
                  </m:oMath>
                </a14:m>
                <a:r>
                  <a:rPr lang="zh-CN" altLang="zh-CN" sz="2400" dirty="0">
                    <a:solidFill>
                      <a:schemeClr val="tx1"/>
                    </a:solidFill>
                    <a:latin typeface="+mn-ea"/>
                    <a:cs typeface="+mn-ea"/>
                  </a:rPr>
                  <a:t>，由此可得到</a:t>
                </a:r>
                <a:r>
                  <a:rPr lang="en-US" altLang="zh-CN" sz="2400" dirty="0">
                    <a:solidFill>
                      <a:schemeClr val="tx1"/>
                    </a:solidFill>
                    <a:latin typeface="+mn-ea"/>
                    <a:cs typeface="+mn-ea"/>
                  </a:rPr>
                  <a:t>PCA</a:t>
                </a:r>
                <a:r>
                  <a:rPr lang="zh-CN" altLang="zh-CN" sz="2400" dirty="0">
                    <a:solidFill>
                      <a:schemeClr val="tx1"/>
                    </a:solidFill>
                    <a:latin typeface="+mn-ea"/>
                    <a:cs typeface="+mn-ea"/>
                  </a:rPr>
                  <a:t>方法的基本步骤如下</a:t>
                </a:r>
                <a:r>
                  <a:rPr lang="zh-CN" altLang="en-US" sz="2400" dirty="0" smtClean="0">
                    <a:solidFill>
                      <a:schemeClr val="tx1"/>
                    </a:solidFill>
                    <a:latin typeface="+mn-ea"/>
                    <a:cs typeface="+mn-ea"/>
                  </a:rPr>
                  <a:t>：</a:t>
                </a:r>
                <a:endParaRPr lang="en-US" altLang="zh-CN" sz="2400" dirty="0">
                  <a:solidFill>
                    <a:schemeClr val="tx1"/>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算法流程</a:t>
                </a:r>
                <a:endParaRPr lang="en-US" altLang="zh-CN" sz="2800" b="1" dirty="0" smtClean="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对</a:t>
                </a:r>
                <a:r>
                  <a:rPr lang="zh-CN" altLang="zh-CN" sz="2400" dirty="0">
                    <a:solidFill>
                      <a:schemeClr val="tx1"/>
                    </a:solidFill>
                    <a:latin typeface="+mn-ea"/>
                    <a:cs typeface="+mn-ea"/>
                  </a:rPr>
                  <a:t>数据集</a:t>
                </a:r>
                <a14:m>
                  <m:oMath xmlns:m="http://schemas.openxmlformats.org/officeDocument/2006/math">
                    <m:r>
                      <a:rPr lang="en-US" altLang="zh-CN" sz="2400">
                        <a:solidFill>
                          <a:schemeClr val="tx1"/>
                        </a:solidFill>
                        <a:latin typeface="Cambria Math" panose="02040503050406030204"/>
                        <a:cs typeface="+mn-ea"/>
                      </a:rPr>
                      <m:t>𝐷</m:t>
                    </m:r>
                  </m:oMath>
                </a14:m>
                <a:r>
                  <a:rPr lang="zh-CN" altLang="zh-CN" sz="2400" dirty="0">
                    <a:solidFill>
                      <a:schemeClr val="tx1"/>
                    </a:solidFill>
                    <a:latin typeface="+mn-ea"/>
                    <a:cs typeface="+mn-ea"/>
                  </a:rPr>
                  <a:t>中样本数据按如下公式进行标准化</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b="0" i="1">
                            <a:solidFill>
                              <a:schemeClr val="tx1"/>
                            </a:solidFill>
                            <a:latin typeface="Cambria Math" panose="02040503050406030204"/>
                            <a:cs typeface="+mn-ea"/>
                          </a:rPr>
                          <m:t>𝑧</m:t>
                        </m:r>
                      </m:e>
                      <m:sub>
                        <m:r>
                          <a:rPr lang="en-US" altLang="zh-CN" sz="2400" b="0" i="1">
                            <a:solidFill>
                              <a:schemeClr val="tx1"/>
                            </a:solidFill>
                            <a:latin typeface="Cambria Math" panose="02040503050406030204"/>
                            <a:cs typeface="+mn-ea"/>
                          </a:rPr>
                          <m:t>𝑖𝑗</m:t>
                        </m:r>
                      </m:sub>
                    </m:sSub>
                    <m:r>
                      <a:rPr lang="en-US" altLang="zh-CN" sz="2400" b="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sSub>
                          <m:sSubPr>
                            <m:ctrlPr>
                              <a:rPr lang="zh-CN" altLang="zh-CN" sz="2400" i="1">
                                <a:solidFill>
                                  <a:schemeClr val="tx1"/>
                                </a:solidFill>
                                <a:latin typeface="Cambria Math" panose="02040503050406030204"/>
                                <a:cs typeface="+mn-ea"/>
                              </a:rPr>
                            </m:ctrlPr>
                          </m:sSubPr>
                          <m:e>
                            <m:r>
                              <a:rPr lang="en-US" altLang="zh-CN" sz="2400" b="0" i="1">
                                <a:solidFill>
                                  <a:schemeClr val="tx1"/>
                                </a:solidFill>
                                <a:latin typeface="Cambria Math" panose="02040503050406030204"/>
                                <a:cs typeface="+mn-ea"/>
                              </a:rPr>
                              <m:t>𝑥</m:t>
                            </m:r>
                          </m:e>
                          <m:sub>
                            <m:r>
                              <a:rPr lang="en-US" altLang="zh-CN" sz="2400" b="0" i="1">
                                <a:solidFill>
                                  <a:schemeClr val="tx1"/>
                                </a:solidFill>
                                <a:latin typeface="Cambria Math" panose="02040503050406030204"/>
                                <a:cs typeface="+mn-ea"/>
                              </a:rPr>
                              <m:t>𝑖𝑗</m:t>
                            </m:r>
                          </m:sub>
                        </m:sSub>
                        <m:r>
                          <a:rPr lang="en-US" altLang="zh-CN" sz="2400" b="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b="0" i="1">
                                <a:solidFill>
                                  <a:schemeClr val="tx1"/>
                                </a:solidFill>
                                <a:latin typeface="Cambria Math" panose="02040503050406030204"/>
                                <a:cs typeface="+mn-ea"/>
                              </a:rPr>
                              <m:t>𝑢</m:t>
                            </m:r>
                          </m:e>
                          <m:sub>
                            <m:r>
                              <a:rPr lang="en-US" altLang="zh-CN" sz="2400" b="0" i="1">
                                <a:solidFill>
                                  <a:schemeClr val="tx1"/>
                                </a:solidFill>
                                <a:latin typeface="Cambria Math" panose="02040503050406030204"/>
                                <a:cs typeface="+mn-ea"/>
                              </a:rPr>
                              <m:t>𝑗</m:t>
                            </m:r>
                          </m:sub>
                        </m:sSub>
                      </m:num>
                      <m:den>
                        <m:sSub>
                          <m:sSubPr>
                            <m:ctrlPr>
                              <a:rPr lang="zh-CN" altLang="zh-CN" sz="2400" i="1">
                                <a:solidFill>
                                  <a:schemeClr val="tx1"/>
                                </a:solidFill>
                                <a:latin typeface="Cambria Math" panose="02040503050406030204"/>
                                <a:cs typeface="+mn-ea"/>
                              </a:rPr>
                            </m:ctrlPr>
                          </m:sSubPr>
                          <m:e>
                            <m:r>
                              <a:rPr lang="en-US" altLang="zh-CN" sz="2400" b="0" i="1">
                                <a:solidFill>
                                  <a:schemeClr val="tx1"/>
                                </a:solidFill>
                                <a:latin typeface="Cambria Math" panose="02040503050406030204"/>
                                <a:cs typeface="+mn-ea"/>
                              </a:rPr>
                              <m:t>𝑠</m:t>
                            </m:r>
                          </m:e>
                          <m:sub>
                            <m:r>
                              <a:rPr lang="en-US" altLang="zh-CN" sz="2400" b="0" i="1">
                                <a:solidFill>
                                  <a:schemeClr val="tx1"/>
                                </a:solidFill>
                                <a:latin typeface="Cambria Math" panose="02040503050406030204"/>
                                <a:cs typeface="+mn-ea"/>
                              </a:rPr>
                              <m:t>𝑗</m:t>
                            </m:r>
                          </m:sub>
                        </m:sSub>
                      </m:den>
                    </m:f>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𝑖</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1</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2</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𝑛</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𝑗</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1</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2</m:t>
                    </m:r>
                    <m:r>
                      <a:rPr lang="en-US" altLang="zh-CN" sz="2400" b="0">
                        <a:solidFill>
                          <a:schemeClr val="tx1"/>
                        </a:solidFill>
                        <a:latin typeface="Cambria Math" panose="02040503050406030204"/>
                        <a:cs typeface="+mn-ea"/>
                      </a:rPr>
                      <m:t>,…,</m:t>
                    </m:r>
                    <m:r>
                      <a:rPr lang="en-US" altLang="zh-CN" sz="2400" b="0" i="1">
                        <a:solidFill>
                          <a:schemeClr val="tx1"/>
                        </a:solidFill>
                        <a:latin typeface="Cambria Math" panose="02040503050406030204"/>
                        <a:cs typeface="+mn-ea"/>
                      </a:rPr>
                      <m:t>𝑚</m:t>
                    </m:r>
                  </m:oMath>
                </a14:m>
                <a:r>
                  <a:rPr lang="zh-CN" altLang="en-US" sz="2400" b="1" dirty="0">
                    <a:solidFill>
                      <a:schemeClr val="tx1"/>
                    </a:solidFill>
                    <a:latin typeface="+mn-ea"/>
                    <a:cs typeface="+mn-ea"/>
                  </a:rPr>
                  <a:t>，</a:t>
                </a:r>
                <a:r>
                  <a:rPr lang="zh-CN" altLang="zh-CN" sz="2400" dirty="0">
                    <a:solidFill>
                      <a:schemeClr val="tx1"/>
                    </a:solidFill>
                    <a:latin typeface="+mn-ea"/>
                    <a:cs typeface="+mn-ea"/>
                  </a:rPr>
                  <a:t>并组成新的数据矩阵</a:t>
                </a:r>
                <a14:m>
                  <m:oMath xmlns:m="http://schemas.openxmlformats.org/officeDocument/2006/math">
                    <m:r>
                      <a:rPr lang="en-US" altLang="zh-CN" sz="2400">
                        <a:solidFill>
                          <a:schemeClr val="tx1"/>
                        </a:solidFill>
                        <a:latin typeface="Cambria Math" panose="02040503050406030204"/>
                        <a:cs typeface="+mn-ea"/>
                      </a:rPr>
                      <m:t>𝒁</m:t>
                    </m:r>
                  </m:oMath>
                </a14:m>
                <a:endParaRPr lang="en-US" altLang="zh-CN" sz="2400" b="1" dirty="0">
                  <a:solidFill>
                    <a:schemeClr val="tx1"/>
                  </a:solidFill>
                  <a:latin typeface="+mn-ea"/>
                  <a:cs typeface="+mn-ea"/>
                </a:endParaRPr>
              </a:p>
              <a:p>
                <a:pPr lvl="1"/>
                <a:r>
                  <a:rPr lang="zh-CN" altLang="zh-CN" sz="2400" dirty="0">
                    <a:solidFill>
                      <a:schemeClr val="tx1"/>
                    </a:solidFill>
                    <a:latin typeface="+mn-ea"/>
                    <a:cs typeface="+mn-ea"/>
                  </a:rPr>
                  <a:t>根据数据矩阵</a:t>
                </a:r>
                <a14:m>
                  <m:oMath xmlns:m="http://schemas.openxmlformats.org/officeDocument/2006/math">
                    <m:r>
                      <a:rPr lang="en-US" altLang="zh-CN" sz="2400">
                        <a:solidFill>
                          <a:schemeClr val="tx1"/>
                        </a:solidFill>
                        <a:latin typeface="Cambria Math" panose="02040503050406030204"/>
                        <a:cs typeface="+mn-ea"/>
                      </a:rPr>
                      <m:t>𝒁</m:t>
                    </m:r>
                  </m:oMath>
                </a14:m>
                <a:r>
                  <a:rPr lang="zh-CN" altLang="zh-CN" sz="2400" dirty="0">
                    <a:solidFill>
                      <a:schemeClr val="tx1"/>
                    </a:solidFill>
                    <a:latin typeface="+mn-ea"/>
                    <a:cs typeface="+mn-ea"/>
                  </a:rPr>
                  <a:t>计算协方差矩阵</a:t>
                </a:r>
                <a14:m>
                  <m:oMath xmlns:m="http://schemas.openxmlformats.org/officeDocument/2006/math">
                    <m:r>
                      <a:rPr lang="en-US" altLang="zh-CN" sz="2400">
                        <a:solidFill>
                          <a:schemeClr val="tx1"/>
                        </a:solidFill>
                        <a:latin typeface="Cambria Math" panose="02040503050406030204"/>
                        <a:cs typeface="+mn-ea"/>
                      </a:rPr>
                      <m:t>𝑪</m:t>
                    </m:r>
                    <m:r>
                      <a:rPr lang="en-US" altLang="zh-CN" sz="2400">
                        <a:solidFill>
                          <a:schemeClr val="tx1"/>
                        </a:solidFill>
                        <a:latin typeface="Cambria Math" panose="02040503050406030204"/>
                        <a:cs typeface="+mn-ea"/>
                      </a:rPr>
                      <m:t>=</m:t>
                    </m:r>
                    <m:f>
                      <m:fPr>
                        <m:ctrlPr>
                          <a:rPr lang="zh-CN" altLang="zh-CN" sz="2400" i="1">
                            <a:solidFill>
                              <a:schemeClr val="tx1"/>
                            </a:solidFill>
                            <a:latin typeface="Cambria Math" panose="02040503050406030204"/>
                            <a:cs typeface="+mn-ea"/>
                          </a:rPr>
                        </m:ctrlPr>
                      </m:fPr>
                      <m:num>
                        <m:r>
                          <a:rPr lang="en-US" altLang="zh-CN" sz="2400">
                            <a:solidFill>
                              <a:schemeClr val="tx1"/>
                            </a:solidFill>
                            <a:latin typeface="Cambria Math" panose="02040503050406030204"/>
                            <a:cs typeface="+mn-ea"/>
                          </a:rPr>
                          <m:t>1</m:t>
                        </m:r>
                      </m:num>
                      <m:den>
                        <m:r>
                          <a:rPr lang="en-US" altLang="zh-CN" sz="2400" b="0" i="1" smtClean="0">
                            <a:solidFill>
                              <a:schemeClr val="tx1"/>
                            </a:solidFill>
                            <a:latin typeface="Cambria Math" panose="02040503050406030204"/>
                            <a:cs typeface="+mn-ea"/>
                          </a:rPr>
                          <m:t>𝑛</m:t>
                        </m:r>
                      </m:den>
                    </m:f>
                    <m:r>
                      <a:rPr lang="en-US" altLang="zh-CN" sz="2400">
                        <a:solidFill>
                          <a:schemeClr val="tx1"/>
                        </a:solidFill>
                        <a:latin typeface="Cambria Math" panose="02040503050406030204"/>
                        <a:cs typeface="+mn-ea"/>
                      </a:rPr>
                      <m:t>𝒁</m:t>
                    </m:r>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𝑇</m:t>
                        </m:r>
                      </m:sup>
                    </m:sSup>
                  </m:oMath>
                </a14:m>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求出协方差矩阵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全部特征根并将这些特征根按照从大到小次序排列，选择前</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个特征值所对应特征向量按行排列构成变换矩阵</a:t>
                </a:r>
                <a14:m>
                  <m:oMath xmlns:m="http://schemas.openxmlformats.org/officeDocument/2006/math">
                    <m:r>
                      <a:rPr lang="en-US" altLang="zh-CN" sz="2400">
                        <a:solidFill>
                          <a:schemeClr val="tx1"/>
                        </a:solidFill>
                        <a:latin typeface="Cambria Math" panose="02040503050406030204"/>
                        <a:cs typeface="+mn-ea"/>
                      </a:rPr>
                      <m:t>𝑾</m:t>
                    </m:r>
                  </m:oMath>
                </a14:m>
                <a:endParaRPr lang="en-US" altLang="zh-CN" sz="2400" b="1" dirty="0">
                  <a:solidFill>
                    <a:schemeClr val="tx1"/>
                  </a:solidFill>
                  <a:latin typeface="+mn-ea"/>
                  <a:cs typeface="+mn-ea"/>
                </a:endParaRPr>
              </a:p>
              <a:p>
                <a:pPr lvl="1"/>
                <a:r>
                  <a:rPr lang="zh-CN" altLang="zh-CN" sz="2400" dirty="0">
                    <a:solidFill>
                      <a:schemeClr val="tx1"/>
                    </a:solidFill>
                    <a:latin typeface="+mn-ea"/>
                    <a:cs typeface="+mn-ea"/>
                  </a:rPr>
                  <a:t>使用变换矩阵</a:t>
                </a:r>
                <a14:m>
                  <m:oMath xmlns:m="http://schemas.openxmlformats.org/officeDocument/2006/math">
                    <m:r>
                      <a:rPr lang="en-US" altLang="zh-CN" sz="2400">
                        <a:solidFill>
                          <a:schemeClr val="tx1"/>
                        </a:solidFill>
                        <a:latin typeface="Cambria Math" panose="02040503050406030204"/>
                        <a:cs typeface="+mn-ea"/>
                      </a:rPr>
                      <m:t>𝑾</m:t>
                    </m:r>
                  </m:oMath>
                </a14:m>
                <a:r>
                  <a:rPr lang="zh-CN" altLang="zh-CN" sz="2400" dirty="0">
                    <a:solidFill>
                      <a:schemeClr val="tx1"/>
                    </a:solidFill>
                    <a:latin typeface="+mn-ea"/>
                    <a:cs typeface="+mn-ea"/>
                  </a:rPr>
                  <a:t>对原数据进行降维</a:t>
                </a:r>
                <a14:m>
                  <m:oMath xmlns:m="http://schemas.openxmlformats.org/officeDocument/2006/math">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𝑿</m:t>
                        </m:r>
                      </m:e>
                      <m:sup>
                        <m:r>
                          <a:rPr lang="en-US" altLang="zh-CN" sz="2400">
                            <a:solidFill>
                              <a:schemeClr val="tx1"/>
                            </a:solidFill>
                            <a:latin typeface="Cambria Math" panose="02040503050406030204"/>
                            <a:cs typeface="+mn-ea"/>
                          </a:rPr>
                          <m:t>′</m:t>
                        </m:r>
                      </m:sup>
                    </m:sSup>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𝑾𝑿</m:t>
                    </m:r>
                  </m:oMath>
                </a14:m>
                <a:r>
                  <a:rPr lang="zh-CN" altLang="zh-CN" sz="2400" dirty="0">
                    <a:solidFill>
                      <a:schemeClr val="tx1"/>
                    </a:solidFill>
                    <a:latin typeface="+mn-ea"/>
                    <a:cs typeface="+mn-ea"/>
                  </a:rPr>
                  <a:t>，或对标准化数据进行降维</a:t>
                </a:r>
                <a14:m>
                  <m:oMath xmlns:m="http://schemas.openxmlformats.org/officeDocument/2006/math">
                    <m:sSup>
                      <m:sSupPr>
                        <m:ctrlPr>
                          <a:rPr lang="zh-CN" altLang="zh-CN" sz="2400" i="1">
                            <a:solidFill>
                              <a:schemeClr val="tx1"/>
                            </a:solidFill>
                            <a:latin typeface="Cambria Math" panose="02040503050406030204"/>
                            <a:cs typeface="+mn-ea"/>
                          </a:rPr>
                        </m:ctrlPr>
                      </m:sSupPr>
                      <m:e>
                        <m:r>
                          <a:rPr lang="en-US" altLang="zh-CN" sz="2400">
                            <a:solidFill>
                              <a:schemeClr val="tx1"/>
                            </a:solidFill>
                            <a:latin typeface="Cambria Math" panose="02040503050406030204"/>
                            <a:cs typeface="+mn-ea"/>
                          </a:rPr>
                          <m:t>𝒁</m:t>
                        </m:r>
                      </m:e>
                      <m:sup>
                        <m:r>
                          <a:rPr lang="en-US" altLang="zh-CN" sz="2400">
                            <a:solidFill>
                              <a:schemeClr val="tx1"/>
                            </a:solidFill>
                            <a:latin typeface="Cambria Math" panose="02040503050406030204"/>
                            <a:cs typeface="+mn-ea"/>
                          </a:rPr>
                          <m:t>′</m:t>
                        </m:r>
                      </m:sup>
                    </m:sSup>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𝑾𝒁</m:t>
                    </m:r>
                  </m:oMath>
                </a14:m>
                <a:endParaRPr lang="zh-CN" altLang="zh-CN" sz="2400" b="1" dirty="0">
                  <a:solidFill>
                    <a:schemeClr val="tx1"/>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cs typeface="+mn-ea"/>
                  </a:rPr>
                  <a:t>方差贡献率</a:t>
                </a:r>
                <a:endParaRPr lang="en-US" altLang="zh-CN" sz="2800" b="1" dirty="0" smtClean="0">
                  <a:latin typeface="黑体" panose="02010609060101010101" pitchFamily="49" charset="-122"/>
                  <a:ea typeface="黑体" panose="02010609060101010101" pitchFamily="49" charset="-122"/>
                  <a:cs typeface="+mn-ea"/>
                </a:endParaRPr>
              </a:p>
              <a:p>
                <a:pPr lvl="1"/>
                <a:r>
                  <a:rPr lang="zh-CN" altLang="zh-CN" sz="2400" dirty="0" smtClean="0">
                    <a:solidFill>
                      <a:schemeClr val="tx1"/>
                    </a:solidFill>
                    <a:latin typeface="+mn-ea"/>
                    <a:cs typeface="+mn-ea"/>
                  </a:rPr>
                  <a:t>若</a:t>
                </a:r>
                <a14:m>
                  <m:oMath xmlns:m="http://schemas.openxmlformats.org/officeDocument/2006/math">
                    <m:r>
                      <a:rPr lang="en-US" altLang="zh-CN" sz="2400">
                        <a:solidFill>
                          <a:schemeClr val="tx1"/>
                        </a:solidFill>
                        <a:latin typeface="Cambria Math" panose="02040503050406030204"/>
                        <a:cs typeface="+mn-ea"/>
                      </a:rPr>
                      <m:t>𝑘</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𝑚</m:t>
                    </m:r>
                  </m:oMath>
                </a14:m>
                <a:r>
                  <a:rPr lang="zh-CN" altLang="zh-CN" sz="2400" dirty="0">
                    <a:solidFill>
                      <a:schemeClr val="tx1"/>
                    </a:solidFill>
                    <a:latin typeface="+mn-ea"/>
                    <a:cs typeface="+mn-ea"/>
                  </a:rPr>
                  <a:t>，则转换后数据保留了原数据的全部信息；若</a:t>
                </a:r>
                <a14:m>
                  <m:oMath xmlns:m="http://schemas.openxmlformats.org/officeDocument/2006/math">
                    <m:r>
                      <a:rPr lang="en-US" altLang="zh-CN" sz="2400">
                        <a:solidFill>
                          <a:schemeClr val="tx1"/>
                        </a:solidFill>
                        <a:latin typeface="Cambria Math" panose="02040503050406030204"/>
                        <a:cs typeface="+mn-ea"/>
                      </a:rPr>
                      <m:t>𝑘</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oMath>
                </a14:m>
                <a:r>
                  <a:rPr lang="zh-CN" altLang="zh-CN" sz="2400" dirty="0">
                    <a:solidFill>
                      <a:schemeClr val="tx1"/>
                    </a:solidFill>
                    <a:latin typeface="+mn-ea"/>
                    <a:cs typeface="+mn-ea"/>
                  </a:rPr>
                  <a:t>，则相当于完全不展示原数据的信息</a:t>
                </a:r>
                <a:endParaRPr lang="en-US" altLang="zh-CN" sz="2400" dirty="0">
                  <a:solidFill>
                    <a:schemeClr val="tx1"/>
                  </a:solidFill>
                  <a:latin typeface="+mn-ea"/>
                  <a:cs typeface="+mn-ea"/>
                </a:endParaRPr>
              </a:p>
              <a:p>
                <a:pPr lvl="1"/>
                <a:r>
                  <a:rPr lang="zh-CN" altLang="zh-CN" sz="2400" dirty="0">
                    <a:solidFill>
                      <a:schemeClr val="tx1"/>
                    </a:solidFill>
                    <a:latin typeface="+mn-ea"/>
                    <a:cs typeface="+mn-ea"/>
                  </a:rPr>
                  <a:t>在确定</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的具体取值时，通常会考虑不同</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值可保留方差的百分比并称这种分量方差占总方差的百分比为该分量对总方差的贡献率，简称为</a:t>
                </a:r>
                <a:r>
                  <a:rPr lang="zh-CN" altLang="zh-CN" sz="2400" dirty="0">
                    <a:solidFill>
                      <a:srgbClr val="0000FF"/>
                    </a:solidFill>
                    <a:latin typeface="+mn-ea"/>
                    <a:cs typeface="+mn-ea"/>
                  </a:rPr>
                  <a:t>方差</a:t>
                </a:r>
                <a:r>
                  <a:rPr lang="zh-CN" altLang="zh-CN" sz="2400" dirty="0" smtClean="0">
                    <a:solidFill>
                      <a:srgbClr val="0000FF"/>
                    </a:solidFill>
                    <a:latin typeface="+mn-ea"/>
                    <a:cs typeface="+mn-ea"/>
                  </a:rPr>
                  <a:t>贡献率</a:t>
                </a:r>
                <a:endParaRPr lang="en-US" altLang="zh-CN" sz="2400" dirty="0" smtClean="0">
                  <a:solidFill>
                    <a:srgbClr val="0000FF"/>
                  </a:solidFill>
                  <a:latin typeface="+mn-ea"/>
                  <a:cs typeface="+mn-ea"/>
                </a:endParaRPr>
              </a:p>
              <a:p>
                <a:pPr lvl="1"/>
                <a:r>
                  <a:rPr lang="zh-CN" altLang="zh-CN" sz="2400" dirty="0" smtClean="0">
                    <a:solidFill>
                      <a:schemeClr val="tx1"/>
                    </a:solidFill>
                    <a:latin typeface="+mn-ea"/>
                    <a:cs typeface="+mn-ea"/>
                  </a:rPr>
                  <a:t>令</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1</m:t>
                        </m:r>
                      </m:sub>
                    </m:sSub>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2</m:t>
                        </m:r>
                      </m:sub>
                    </m:sSub>
                    <m:r>
                      <a:rPr lang="en-US" altLang="zh-CN" sz="2400">
                        <a:solidFill>
                          <a:schemeClr val="tx1"/>
                        </a:solidFill>
                        <a:latin typeface="Cambria Math" panose="02040503050406030204"/>
                        <a:cs typeface="+mn-ea"/>
                      </a:rPr>
                      <m:t>,</m:t>
                    </m:r>
                    <m:r>
                      <a:rPr lang="zh-CN"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m:t>
                    </m:r>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𝑛</m:t>
                        </m:r>
                      </m:sub>
                    </m:sSub>
                  </m:oMath>
                </a14:m>
                <a:r>
                  <a:rPr lang="zh-CN" altLang="zh-CN" sz="2400" dirty="0">
                    <a:solidFill>
                      <a:schemeClr val="tx1"/>
                    </a:solidFill>
                    <a:latin typeface="+mn-ea"/>
                    <a:cs typeface="+mn-ea"/>
                  </a:rPr>
                  <a:t>表示协方差矩阵</a:t>
                </a:r>
                <a14:m>
                  <m:oMath xmlns:m="http://schemas.openxmlformats.org/officeDocument/2006/math">
                    <m:r>
                      <a:rPr lang="en-US" altLang="zh-CN" sz="2400">
                        <a:solidFill>
                          <a:schemeClr val="tx1"/>
                        </a:solidFill>
                        <a:latin typeface="Cambria Math" panose="02040503050406030204"/>
                        <a:cs typeface="+mn-ea"/>
                      </a:rPr>
                      <m:t>𝑪</m:t>
                    </m:r>
                  </m:oMath>
                </a14:m>
                <a:r>
                  <a:rPr lang="zh-CN" altLang="zh-CN" sz="2400" dirty="0">
                    <a:solidFill>
                      <a:schemeClr val="tx1"/>
                    </a:solidFill>
                    <a:latin typeface="+mn-ea"/>
                    <a:cs typeface="+mn-ea"/>
                  </a:rPr>
                  <a:t>的全部特征值且按由大到小顺序排列，</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𝒘</m:t>
                        </m:r>
                      </m:e>
                      <m:sub>
                        <m:r>
                          <a:rPr lang="en-US" altLang="zh-CN" sz="2400">
                            <a:solidFill>
                              <a:schemeClr val="tx1"/>
                            </a:solidFill>
                            <a:latin typeface="Cambria Math" panose="02040503050406030204"/>
                            <a:cs typeface="+mn-ea"/>
                          </a:rPr>
                          <m:t>𝑖</m:t>
                        </m:r>
                      </m:sub>
                    </m:sSub>
                  </m:oMath>
                </a14:m>
                <a:r>
                  <a:rPr lang="zh-CN" altLang="zh-CN" sz="2400" dirty="0">
                    <a:solidFill>
                      <a:schemeClr val="tx1"/>
                    </a:solidFill>
                    <a:latin typeface="+mn-ea"/>
                    <a:cs typeface="+mn-ea"/>
                  </a:rPr>
                  <a:t>为特征值</a:t>
                </a:r>
                <a14:m>
                  <m:oMath xmlns:m="http://schemas.openxmlformats.org/officeDocument/2006/math">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𝑖</m:t>
                        </m:r>
                      </m:sub>
                    </m:sSub>
                  </m:oMath>
                </a14:m>
                <a:r>
                  <a:rPr lang="zh-CN" altLang="zh-CN" sz="2400" dirty="0">
                    <a:solidFill>
                      <a:schemeClr val="tx1"/>
                    </a:solidFill>
                    <a:latin typeface="+mn-ea"/>
                    <a:cs typeface="+mn-ea"/>
                  </a:rPr>
                  <a:t>所对应的特征向量，若保留变换后样本数据前</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个分量，则得到相应</a:t>
                </a:r>
                <a:r>
                  <a:rPr lang="zh-CN" altLang="zh-CN" sz="2400" dirty="0">
                    <a:solidFill>
                      <a:srgbClr val="0000FF"/>
                    </a:solidFill>
                    <a:latin typeface="+mn-ea"/>
                    <a:cs typeface="+mn-ea"/>
                  </a:rPr>
                  <a:t>累计方差贡献率</a:t>
                </a:r>
                <a14:m>
                  <m:oMath xmlns:m="http://schemas.openxmlformats.org/officeDocument/2006/math">
                    <m:r>
                      <m:rPr>
                        <m:sty m:val="p"/>
                      </m:rPr>
                      <a:rPr lang="en-US" altLang="zh-CN" sz="2400">
                        <a:solidFill>
                          <a:schemeClr val="tx1"/>
                        </a:solidFill>
                        <a:latin typeface="Cambria Math" panose="02040503050406030204"/>
                        <a:cs typeface="+mn-ea"/>
                      </a:rPr>
                      <m:t>Ω</m:t>
                    </m:r>
                  </m:oMath>
                </a14:m>
                <a:r>
                  <a:rPr lang="zh-CN" altLang="zh-CN" sz="2400" dirty="0">
                    <a:solidFill>
                      <a:schemeClr val="tx1"/>
                    </a:solidFill>
                    <a:latin typeface="+mn-ea"/>
                    <a:cs typeface="+mn-ea"/>
                  </a:rPr>
                  <a:t>为</a:t>
                </a:r>
                <a:endParaRPr lang="en-US" altLang="zh-CN" sz="2400" dirty="0">
                  <a:solidFill>
                    <a:schemeClr val="tx1"/>
                  </a:solidFill>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a:cs typeface="+mn-ea"/>
                        </a:rPr>
                        <m:t>𝛺</m:t>
                      </m:r>
                      <m:r>
                        <a:rPr lang="en-US" altLang="zh-CN" sz="2400">
                          <a:solidFill>
                            <a:schemeClr val="tx1"/>
                          </a:solidFill>
                          <a:latin typeface="Cambria Math" panose="02040503050406030204"/>
                          <a:cs typeface="+mn-ea"/>
                        </a:rPr>
                        <m:t>=</m:t>
                      </m:r>
                      <m:f>
                        <m:fPr>
                          <m:type m:val="lin"/>
                          <m:ctrlPr>
                            <a:rPr lang="zh-CN" altLang="zh-CN" sz="2400" i="1">
                              <a:solidFill>
                                <a:schemeClr val="tx1"/>
                              </a:solidFill>
                              <a:latin typeface="Cambria Math" panose="02040503050406030204"/>
                              <a:cs typeface="+mn-ea"/>
                            </a:rPr>
                          </m:ctrlPr>
                        </m:fPr>
                        <m:num>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𝑘</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𝑖</m:t>
                                  </m:r>
                                </m:sub>
                              </m:sSub>
                            </m:e>
                          </m:nary>
                        </m:num>
                        <m:den>
                          <m:nary>
                            <m:naryPr>
                              <m:chr m:val="∑"/>
                              <m:limLoc m:val="subSup"/>
                              <m:ctrlPr>
                                <a:rPr lang="zh-CN" altLang="zh-CN" sz="2400" i="1">
                                  <a:solidFill>
                                    <a:schemeClr val="tx1"/>
                                  </a:solidFill>
                                  <a:latin typeface="Cambria Math" panose="02040503050406030204"/>
                                  <a:cs typeface="+mn-ea"/>
                                </a:rPr>
                              </m:ctrlPr>
                            </m:naryPr>
                            <m:sub>
                              <m:r>
                                <a:rPr lang="en-US" altLang="zh-CN" sz="2400">
                                  <a:solidFill>
                                    <a:schemeClr val="tx1"/>
                                  </a:solidFill>
                                  <a:latin typeface="Cambria Math" panose="02040503050406030204"/>
                                  <a:cs typeface="+mn-ea"/>
                                </a:rPr>
                                <m:t>𝑖</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1</m:t>
                              </m:r>
                            </m:sub>
                            <m:sup>
                              <m:r>
                                <a:rPr lang="en-US" altLang="zh-CN" sz="2400">
                                  <a:solidFill>
                                    <a:schemeClr val="tx1"/>
                                  </a:solidFill>
                                  <a:latin typeface="Cambria Math" panose="02040503050406030204"/>
                                  <a:cs typeface="+mn-ea"/>
                                </a:rPr>
                                <m:t>𝑛</m:t>
                              </m:r>
                            </m:sup>
                            <m:e>
                              <m:sSub>
                                <m:sSubPr>
                                  <m:ctrlPr>
                                    <a:rPr lang="zh-CN" altLang="zh-CN" sz="2400" i="1">
                                      <a:solidFill>
                                        <a:schemeClr val="tx1"/>
                                      </a:solidFill>
                                      <a:latin typeface="Cambria Math" panose="02040503050406030204"/>
                                      <a:cs typeface="+mn-ea"/>
                                    </a:rPr>
                                  </m:ctrlPr>
                                </m:sSubPr>
                                <m:e>
                                  <m:r>
                                    <a:rPr lang="en-US" altLang="zh-CN" sz="2400">
                                      <a:solidFill>
                                        <a:schemeClr val="tx1"/>
                                      </a:solidFill>
                                      <a:latin typeface="Cambria Math" panose="02040503050406030204"/>
                                      <a:cs typeface="+mn-ea"/>
                                    </a:rPr>
                                    <m:t>𝜆</m:t>
                                  </m:r>
                                </m:e>
                                <m:sub>
                                  <m:r>
                                    <a:rPr lang="en-US" altLang="zh-CN" sz="2400">
                                      <a:solidFill>
                                        <a:schemeClr val="tx1"/>
                                      </a:solidFill>
                                      <a:latin typeface="Cambria Math" panose="02040503050406030204"/>
                                      <a:cs typeface="+mn-ea"/>
                                    </a:rPr>
                                    <m:t>𝑖</m:t>
                                  </m:r>
                                </m:sub>
                              </m:sSub>
                            </m:e>
                          </m:nary>
                        </m:den>
                      </m:f>
                    </m:oMath>
                  </m:oMathPara>
                </a14:m>
                <a:endParaRPr lang="en-US" altLang="zh-CN" sz="2400" dirty="0" smtClean="0">
                  <a:solidFill>
                    <a:schemeClr val="tx1"/>
                  </a:solidFill>
                  <a:latin typeface="+mn-ea"/>
                  <a:cs typeface="+mn-ea"/>
                </a:endParaRPr>
              </a:p>
              <a:p>
                <a:pPr lvl="1"/>
                <a:r>
                  <a:rPr lang="zh-CN" altLang="zh-CN" sz="2400" dirty="0">
                    <a:solidFill>
                      <a:schemeClr val="tx1"/>
                    </a:solidFill>
                    <a:latin typeface="+mn-ea"/>
                    <a:cs typeface="+mn-ea"/>
                  </a:rPr>
                  <a:t>通常选择</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以保留</a:t>
                </a:r>
                <a:r>
                  <a:rPr lang="en-US" altLang="zh-CN" sz="2400" dirty="0">
                    <a:solidFill>
                      <a:schemeClr val="tx1"/>
                    </a:solidFill>
                    <a:latin typeface="+mn-ea"/>
                    <a:cs typeface="+mn-ea"/>
                  </a:rPr>
                  <a:t>99%</a:t>
                </a:r>
                <a:r>
                  <a:rPr lang="zh-CN" altLang="zh-CN" sz="2400" dirty="0">
                    <a:solidFill>
                      <a:schemeClr val="tx1"/>
                    </a:solidFill>
                    <a:latin typeface="+mn-ea"/>
                    <a:cs typeface="+mn-ea"/>
                  </a:rPr>
                  <a:t>或</a:t>
                </a:r>
                <a:r>
                  <a:rPr lang="en-US" altLang="zh-CN" sz="2400" dirty="0">
                    <a:solidFill>
                      <a:schemeClr val="tx1"/>
                    </a:solidFill>
                    <a:latin typeface="+mn-ea"/>
                    <a:cs typeface="+mn-ea"/>
                  </a:rPr>
                  <a:t>97%</a:t>
                </a:r>
                <a:r>
                  <a:rPr lang="zh-CN" altLang="zh-CN" sz="2400" dirty="0">
                    <a:solidFill>
                      <a:schemeClr val="tx1"/>
                    </a:solidFill>
                    <a:latin typeface="+mn-ea"/>
                    <a:cs typeface="+mn-ea"/>
                  </a:rPr>
                  <a:t>的累计方差贡献率，即选取满足</a:t>
                </a:r>
                <a14:m>
                  <m:oMath xmlns:m="http://schemas.openxmlformats.org/officeDocument/2006/math">
                    <m:r>
                      <a:rPr lang="en-US" altLang="zh-CN" sz="2400">
                        <a:solidFill>
                          <a:schemeClr val="tx1"/>
                        </a:solidFill>
                        <a:latin typeface="Cambria Math" panose="02040503050406030204"/>
                        <a:cs typeface="+mn-ea"/>
                      </a:rPr>
                      <m:t>𝛺</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99</m:t>
                    </m:r>
                  </m:oMath>
                </a14:m>
                <a:r>
                  <a:rPr lang="zh-CN" altLang="zh-CN" sz="2400" dirty="0">
                    <a:solidFill>
                      <a:schemeClr val="tx1"/>
                    </a:solidFill>
                    <a:latin typeface="+mn-ea"/>
                    <a:cs typeface="+mn-ea"/>
                  </a:rPr>
                  <a:t>或</a:t>
                </a:r>
                <a14:m>
                  <m:oMath xmlns:m="http://schemas.openxmlformats.org/officeDocument/2006/math">
                    <m:r>
                      <a:rPr lang="en-US" altLang="zh-CN" sz="2400">
                        <a:solidFill>
                          <a:schemeClr val="tx1"/>
                        </a:solidFill>
                        <a:latin typeface="Cambria Math" panose="02040503050406030204"/>
                        <a:cs typeface="+mn-ea"/>
                      </a:rPr>
                      <m:t>𝛺</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0</m:t>
                    </m:r>
                    <m:r>
                      <a:rPr lang="en-US" altLang="zh-CN" sz="2400">
                        <a:solidFill>
                          <a:schemeClr val="tx1"/>
                        </a:solidFill>
                        <a:latin typeface="Cambria Math" panose="02040503050406030204"/>
                        <a:cs typeface="+mn-ea"/>
                      </a:rPr>
                      <m:t>.</m:t>
                    </m:r>
                    <m:r>
                      <a:rPr lang="en-US" altLang="zh-CN" sz="2400">
                        <a:solidFill>
                          <a:schemeClr val="tx1"/>
                        </a:solidFill>
                        <a:latin typeface="Cambria Math" panose="02040503050406030204"/>
                        <a:cs typeface="+mn-ea"/>
                      </a:rPr>
                      <m:t>97</m:t>
                    </m:r>
                  </m:oMath>
                </a14:m>
                <a:r>
                  <a:rPr lang="zh-CN" altLang="zh-CN" sz="2400" dirty="0">
                    <a:solidFill>
                      <a:schemeClr val="tx1"/>
                    </a:solidFill>
                    <a:latin typeface="+mn-ea"/>
                    <a:cs typeface="+mn-ea"/>
                  </a:rPr>
                  <a:t>的最小</a:t>
                </a:r>
                <a14:m>
                  <m:oMath xmlns:m="http://schemas.openxmlformats.org/officeDocument/2006/math">
                    <m:r>
                      <a:rPr lang="en-US" altLang="zh-CN" sz="2400">
                        <a:solidFill>
                          <a:schemeClr val="tx1"/>
                        </a:solidFill>
                        <a:latin typeface="Cambria Math" panose="02040503050406030204"/>
                        <a:cs typeface="+mn-ea"/>
                      </a:rPr>
                      <m:t>𝑘</m:t>
                    </m:r>
                  </m:oMath>
                </a14:m>
                <a:r>
                  <a:rPr lang="zh-CN" altLang="zh-CN" sz="2400" dirty="0">
                    <a:solidFill>
                      <a:schemeClr val="tx1"/>
                    </a:solidFill>
                    <a:latin typeface="+mn-ea"/>
                    <a:cs typeface="+mn-ea"/>
                  </a:rPr>
                  <a:t>值</a:t>
                </a:r>
                <a:endParaRPr lang="en-US" altLang="zh-CN" sz="2400" dirty="0">
                  <a:solidFill>
                    <a:schemeClr val="tx1"/>
                  </a:solidFill>
                  <a:latin typeface="+mn-ea"/>
                  <a:cs typeface="+mn-ea"/>
                </a:endParaRPr>
              </a:p>
              <a:p>
                <a:pPr lvl="1"/>
                <a:endParaRPr lang="en-US" altLang="zh-CN" sz="2400" dirty="0">
                  <a:solidFill>
                    <a:srgbClr val="0000FF"/>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1384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smtClean="0">
                    <a:latin typeface="黑体" panose="02010609060101010101" pitchFamily="49" charset="-122"/>
                    <a:ea typeface="黑体" panose="02010609060101010101" pitchFamily="49" charset="-122"/>
                    <a:cs typeface="+mn-ea"/>
                  </a:rPr>
                  <a:t>例题：</a:t>
                </a:r>
                <a:r>
                  <a:rPr lang="zh-CN" altLang="zh-CN" sz="2400" dirty="0">
                    <a:latin typeface="黑体" panose="02010609060101010101" pitchFamily="49" charset="-122"/>
                    <a:ea typeface="黑体" panose="02010609060101010101" pitchFamily="49" charset="-122"/>
                    <a:cs typeface="+mn-ea"/>
                  </a:rPr>
                  <a:t>现有我国大陆</a:t>
                </a:r>
                <a:r>
                  <a:rPr lang="en-US" altLang="zh-CN" sz="2400" dirty="0">
                    <a:latin typeface="黑体" panose="02010609060101010101" pitchFamily="49" charset="-122"/>
                    <a:ea typeface="黑体" panose="02010609060101010101" pitchFamily="49" charset="-122"/>
                    <a:cs typeface="+mn-ea"/>
                  </a:rPr>
                  <a:t>30</a:t>
                </a:r>
                <a:r>
                  <a:rPr lang="zh-CN" altLang="zh-CN" sz="2400" dirty="0">
                    <a:latin typeface="黑体" panose="02010609060101010101" pitchFamily="49" charset="-122"/>
                    <a:ea typeface="黑体" panose="02010609060101010101" pitchFamily="49" charset="-122"/>
                    <a:cs typeface="+mn-ea"/>
                  </a:rPr>
                  <a:t>个省、直辖市、自治区的经济发展状况数据集如</a:t>
                </a:r>
                <a:r>
                  <a:rPr lang="zh-CN" altLang="zh-CN" sz="2400" dirty="0" smtClean="0">
                    <a:latin typeface="黑体" panose="02010609060101010101" pitchFamily="49" charset="-122"/>
                    <a:ea typeface="黑体" panose="02010609060101010101" pitchFamily="49" charset="-122"/>
                    <a:cs typeface="+mn-ea"/>
                  </a:rPr>
                  <a:t>表所</a:t>
                </a:r>
                <a:r>
                  <a:rPr lang="zh-CN" altLang="zh-CN" sz="2400" dirty="0">
                    <a:latin typeface="黑体" panose="02010609060101010101" pitchFamily="49" charset="-122"/>
                    <a:ea typeface="黑体" panose="02010609060101010101" pitchFamily="49" charset="-122"/>
                    <a:cs typeface="+mn-ea"/>
                  </a:rPr>
                  <a:t>示，包括</a:t>
                </a:r>
                <a:r>
                  <a:rPr lang="en-US" altLang="zh-CN" sz="2400" dirty="0">
                    <a:latin typeface="黑体" panose="02010609060101010101" pitchFamily="49" charset="-122"/>
                    <a:ea typeface="黑体" panose="02010609060101010101" pitchFamily="49" charset="-122"/>
                    <a:cs typeface="+mn-ea"/>
                  </a:rPr>
                  <a:t>8</a:t>
                </a:r>
                <a:r>
                  <a:rPr lang="zh-CN" altLang="zh-CN" sz="2400" dirty="0">
                    <a:latin typeface="黑体" panose="02010609060101010101" pitchFamily="49" charset="-122"/>
                    <a:ea typeface="黑体" panose="02010609060101010101" pitchFamily="49" charset="-122"/>
                    <a:cs typeface="+mn-ea"/>
                  </a:rPr>
                  <a:t>项经济指标：国民生产总值（</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1</m:t>
                        </m:r>
                      </m:sub>
                    </m:sSub>
                  </m:oMath>
                </a14:m>
                <a:r>
                  <a:rPr lang="zh-CN" altLang="zh-CN" sz="2400" dirty="0">
                    <a:latin typeface="黑体" panose="02010609060101010101" pitchFamily="49" charset="-122"/>
                    <a:ea typeface="黑体" panose="02010609060101010101" pitchFamily="49" charset="-122"/>
                    <a:cs typeface="+mn-ea"/>
                  </a:rPr>
                  <a:t>）；居民消费水平（</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2</m:t>
                        </m:r>
                      </m:sub>
                    </m:sSub>
                  </m:oMath>
                </a14:m>
                <a:r>
                  <a:rPr lang="zh-CN" altLang="zh-CN" sz="2400" dirty="0">
                    <a:latin typeface="黑体" panose="02010609060101010101" pitchFamily="49" charset="-122"/>
                    <a:ea typeface="黑体" panose="02010609060101010101" pitchFamily="49" charset="-122"/>
                    <a:cs typeface="+mn-ea"/>
                  </a:rPr>
                  <a:t>）；固定资产投资（</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3</m:t>
                        </m:r>
                      </m:sub>
                    </m:sSub>
                  </m:oMath>
                </a14:m>
                <a:r>
                  <a:rPr lang="zh-CN" altLang="zh-CN" sz="2400" dirty="0">
                    <a:latin typeface="黑体" panose="02010609060101010101" pitchFamily="49" charset="-122"/>
                    <a:ea typeface="黑体" panose="02010609060101010101" pitchFamily="49" charset="-122"/>
                    <a:cs typeface="+mn-ea"/>
                  </a:rPr>
                  <a:t>）；职工平均工资（</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4</m:t>
                        </m:r>
                      </m:sub>
                    </m:sSub>
                  </m:oMath>
                </a14:m>
                <a:r>
                  <a:rPr lang="zh-CN" altLang="zh-CN" sz="2400" dirty="0">
                    <a:latin typeface="黑体" panose="02010609060101010101" pitchFamily="49" charset="-122"/>
                    <a:ea typeface="黑体" panose="02010609060101010101" pitchFamily="49" charset="-122"/>
                    <a:cs typeface="+mn-ea"/>
                  </a:rPr>
                  <a:t>）；货物周转量（</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5</m:t>
                        </m:r>
                      </m:sub>
                    </m:sSub>
                  </m:oMath>
                </a14:m>
                <a:r>
                  <a:rPr lang="zh-CN" altLang="zh-CN" sz="2400" dirty="0">
                    <a:latin typeface="黑体" panose="02010609060101010101" pitchFamily="49" charset="-122"/>
                    <a:ea typeface="黑体" panose="02010609060101010101" pitchFamily="49" charset="-122"/>
                    <a:cs typeface="+mn-ea"/>
                  </a:rPr>
                  <a:t>）；居民消费指数（</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6</m:t>
                        </m:r>
                      </m:sub>
                    </m:sSub>
                  </m:oMath>
                </a14:m>
                <a:r>
                  <a:rPr lang="zh-CN" altLang="zh-CN" sz="2400" dirty="0">
                    <a:latin typeface="黑体" panose="02010609060101010101" pitchFamily="49" charset="-122"/>
                    <a:ea typeface="黑体" panose="02010609060101010101" pitchFamily="49" charset="-122"/>
                    <a:cs typeface="+mn-ea"/>
                  </a:rPr>
                  <a:t>）；商品零售价格指数（</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7</m:t>
                        </m:r>
                      </m:sub>
                    </m:sSub>
                  </m:oMath>
                </a14:m>
                <a:r>
                  <a:rPr lang="zh-CN" altLang="zh-CN" sz="2400" dirty="0">
                    <a:latin typeface="黑体" panose="02010609060101010101" pitchFamily="49" charset="-122"/>
                    <a:ea typeface="黑体" panose="02010609060101010101" pitchFamily="49" charset="-122"/>
                    <a:cs typeface="+mn-ea"/>
                  </a:rPr>
                  <a:t>）；工业总产值（</a:t>
                </a:r>
                <a14:m>
                  <m:oMath xmlns:m="http://schemas.openxmlformats.org/officeDocument/2006/math">
                    <m:sSub>
                      <m:sSubPr>
                        <m:ctrlPr>
                          <a:rPr lang="zh-CN" altLang="zh-CN" sz="2400" i="1">
                            <a:latin typeface="Cambria Math" panose="02040503050406030204"/>
                            <a:cs typeface="+mn-ea"/>
                          </a:rPr>
                        </m:ctrlPr>
                      </m:sSubPr>
                      <m:e>
                        <m:r>
                          <a:rPr lang="en-US" altLang="zh-CN" sz="2400">
                            <a:latin typeface="Cambria Math" panose="02040503050406030204" charset="0"/>
                            <a:cs typeface="+mn-ea"/>
                          </a:rPr>
                          <m:t>𝒂</m:t>
                        </m:r>
                      </m:e>
                      <m:sub>
                        <m:r>
                          <a:rPr lang="en-US" altLang="zh-CN" sz="2400">
                            <a:latin typeface="Cambria Math" panose="02040503050406030204" charset="0"/>
                            <a:cs typeface="+mn-ea"/>
                          </a:rPr>
                          <m:t>8</m:t>
                        </m:r>
                      </m:sub>
                    </m:sSub>
                  </m:oMath>
                </a14:m>
                <a:r>
                  <a:rPr lang="zh-CN" altLang="zh-CN" sz="2400" dirty="0">
                    <a:latin typeface="黑体" panose="02010609060101010101" pitchFamily="49" charset="-122"/>
                    <a:ea typeface="黑体" panose="02010609060101010101" pitchFamily="49" charset="-122"/>
                    <a:cs typeface="+mn-ea"/>
                  </a:rPr>
                  <a:t>），试用</a:t>
                </a:r>
                <a:r>
                  <a:rPr lang="en-US" altLang="zh-CN" sz="2400" dirty="0">
                    <a:latin typeface="黑体" panose="02010609060101010101" pitchFamily="49" charset="-122"/>
                    <a:ea typeface="黑体" panose="02010609060101010101" pitchFamily="49" charset="-122"/>
                    <a:cs typeface="+mn-ea"/>
                  </a:rPr>
                  <a:t>PCA</a:t>
                </a:r>
                <a:r>
                  <a:rPr lang="zh-CN" altLang="zh-CN" sz="2400" dirty="0">
                    <a:latin typeface="黑体" panose="02010609060101010101" pitchFamily="49" charset="-122"/>
                    <a:ea typeface="黑体" panose="02010609060101010101" pitchFamily="49" charset="-122"/>
                    <a:cs typeface="+mn-ea"/>
                  </a:rPr>
                  <a:t>方法将这</a:t>
                </a:r>
                <a:r>
                  <a:rPr lang="en-US" altLang="zh-CN" sz="2400" dirty="0">
                    <a:latin typeface="黑体" panose="02010609060101010101" pitchFamily="49" charset="-122"/>
                    <a:ea typeface="黑体" panose="02010609060101010101" pitchFamily="49" charset="-122"/>
                    <a:cs typeface="+mn-ea"/>
                  </a:rPr>
                  <a:t>8</a:t>
                </a:r>
                <a:r>
                  <a:rPr lang="zh-CN" altLang="zh-CN" sz="2400" dirty="0">
                    <a:latin typeface="黑体" panose="02010609060101010101" pitchFamily="49" charset="-122"/>
                    <a:ea typeface="黑体" panose="02010609060101010101" pitchFamily="49" charset="-122"/>
                    <a:cs typeface="+mn-ea"/>
                  </a:rPr>
                  <a:t>项经济指标融合成</a:t>
                </a:r>
                <a:r>
                  <a:rPr lang="en-US" altLang="zh-CN" sz="2400" dirty="0">
                    <a:latin typeface="黑体" panose="02010609060101010101" pitchFamily="49" charset="-122"/>
                    <a:ea typeface="黑体" panose="02010609060101010101" pitchFamily="49" charset="-122"/>
                    <a:cs typeface="+mn-ea"/>
                  </a:rPr>
                  <a:t>3</a:t>
                </a:r>
                <a:r>
                  <a:rPr lang="zh-CN" altLang="zh-CN" sz="2400" dirty="0">
                    <a:latin typeface="黑体" panose="02010609060101010101" pitchFamily="49" charset="-122"/>
                    <a:ea typeface="黑体" panose="02010609060101010101" pitchFamily="49" charset="-122"/>
                    <a:cs typeface="+mn-ea"/>
                  </a:rPr>
                  <a:t>项综合指标</a:t>
                </a:r>
                <a:endParaRPr lang="en-US" altLang="zh-CN" sz="2400" dirty="0">
                  <a:latin typeface="黑体" panose="02010609060101010101" pitchFamily="49" charset="-122"/>
                  <a:ea typeface="黑体" panose="02010609060101010101" pitchFamily="49" charset="-122"/>
                  <a:cs typeface="+mn-ea"/>
                </a:endParaRPr>
              </a:p>
              <a:p>
                <a:pPr lvl="1"/>
                <a:endParaRPr lang="en-US" altLang="zh-CN" sz="2400" dirty="0">
                  <a:solidFill>
                    <a:srgbClr val="0000FF"/>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endParaRPr lang="en-US" altLang="zh-CN" sz="2400" dirty="0">
              <a:solidFill>
                <a:srgbClr val="0000FF"/>
              </a:solidFill>
              <a:latin typeface="+mn-ea"/>
              <a:cs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2011249"/>
            <a:ext cx="4248472" cy="31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2011249"/>
            <a:ext cx="4516439" cy="31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000" dirty="0">
                <a:latin typeface="+mn-ea"/>
                <a:cs typeface="+mn-ea"/>
              </a:rPr>
              <a:t>首先将表中数据</a:t>
            </a:r>
            <a:r>
              <a:rPr lang="zh-CN" altLang="zh-CN" sz="2000" dirty="0" smtClean="0">
                <a:latin typeface="+mn-ea"/>
                <a:cs typeface="+mn-ea"/>
              </a:rPr>
              <a:t>进行</a:t>
            </a:r>
            <a:r>
              <a:rPr lang="zh-CN" altLang="en-US" sz="2000" dirty="0">
                <a:latin typeface="+mn-ea"/>
                <a:cs typeface="+mn-ea"/>
              </a:rPr>
              <a:t>规范</a:t>
            </a:r>
            <a:r>
              <a:rPr lang="zh-CN" altLang="zh-CN" sz="2000" dirty="0" smtClean="0">
                <a:latin typeface="+mn-ea"/>
                <a:cs typeface="+mn-ea"/>
              </a:rPr>
              <a:t>化</a:t>
            </a:r>
            <a:r>
              <a:rPr lang="zh-CN" altLang="zh-CN" sz="2000" dirty="0">
                <a:latin typeface="+mn-ea"/>
                <a:cs typeface="+mn-ea"/>
              </a:rPr>
              <a:t>处理，并</a:t>
            </a:r>
            <a:r>
              <a:rPr lang="zh-CN" altLang="zh-CN" sz="2000" dirty="0" smtClean="0">
                <a:latin typeface="+mn-ea"/>
                <a:cs typeface="+mn-ea"/>
              </a:rPr>
              <a:t>依据</a:t>
            </a:r>
            <a:r>
              <a:rPr lang="zh-CN" altLang="en-US" sz="2000" dirty="0">
                <a:latin typeface="+mn-ea"/>
                <a:cs typeface="+mn-ea"/>
              </a:rPr>
              <a:t>规范</a:t>
            </a:r>
            <a:r>
              <a:rPr lang="zh-CN" altLang="zh-CN" sz="2000" dirty="0" smtClean="0">
                <a:latin typeface="+mn-ea"/>
                <a:cs typeface="+mn-ea"/>
              </a:rPr>
              <a:t>化</a:t>
            </a:r>
            <a:r>
              <a:rPr lang="zh-CN" altLang="zh-CN" sz="2000" dirty="0">
                <a:latin typeface="+mn-ea"/>
                <a:cs typeface="+mn-ea"/>
              </a:rPr>
              <a:t>处理后数据建立协方差矩阵，</a:t>
            </a:r>
            <a:r>
              <a:rPr lang="zh-CN" altLang="en-US" sz="2000" dirty="0">
                <a:latin typeface="+mn-ea"/>
                <a:cs typeface="+mn-ea"/>
              </a:rPr>
              <a:t>下</a:t>
            </a:r>
            <a:r>
              <a:rPr lang="zh-CN" altLang="zh-CN" sz="2000" dirty="0">
                <a:latin typeface="+mn-ea"/>
                <a:cs typeface="+mn-ea"/>
              </a:rPr>
              <a:t>表为所求的协方差矩阵</a:t>
            </a:r>
            <a:endParaRPr lang="en-US" altLang="zh-CN" sz="2000" dirty="0">
              <a:latin typeface="+mn-ea"/>
              <a:cs typeface="+mn-ea"/>
            </a:endParaRPr>
          </a:p>
          <a:p>
            <a:pPr lvl="1"/>
            <a:endParaRPr lang="en-US" altLang="zh-CN" sz="2400" dirty="0">
              <a:solidFill>
                <a:srgbClr val="0000FF"/>
              </a:solidFill>
              <a:latin typeface="+mn-ea"/>
              <a:cs typeface="+mn-ea"/>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1403350" y="2133874"/>
              <a:ext cx="6337299" cy="3238324"/>
            </p:xfrm>
            <a:graphic>
              <a:graphicData uri="http://schemas.openxmlformats.org/drawingml/2006/table">
                <a:tbl>
                  <a:tblPr firstRow="1" firstCol="1" bandRow="1">
                    <a:tableStyleId>{5940675A-B579-460E-94D1-54222C63F5DA}</a:tableStyleId>
                  </a:tblPr>
                  <a:tblGrid>
                    <a:gridCol w="590218"/>
                    <a:gridCol w="713459"/>
                    <a:gridCol w="755379"/>
                    <a:gridCol w="713459"/>
                    <a:gridCol w="712622"/>
                    <a:gridCol w="713459"/>
                    <a:gridCol w="712622"/>
                    <a:gridCol w="713459"/>
                    <a:gridCol w="712622"/>
                  </a:tblGrid>
                  <a:tr h="285772">
                    <a:tc>
                      <a:txBody>
                        <a:bodyPr/>
                        <a:lstStyle/>
                        <a:p>
                          <a:pPr algn="ctr">
                            <a:lnSpc>
                              <a:spcPct val="100000"/>
                            </a:lnSpc>
                            <a:spcBef>
                              <a:spcPts val="0"/>
                            </a:spcBef>
                            <a:spcAft>
                              <a:spcPts val="0"/>
                            </a:spcAft>
                          </a:pPr>
                          <a:r>
                            <a:rPr lang="en-US" sz="1200" kern="100" dirty="0">
                              <a:effectLst/>
                              <a:ea typeface="+mn-ea"/>
                              <a:cs typeface="+mn-ea"/>
                            </a:rPr>
                            <a:t> </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1</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2</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3</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4</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5</m:t>
                                    </m:r>
                                  </m:sub>
                                </m:sSub>
                              </m:oMath>
                            </m:oMathPara>
                          </a14:m>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6</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7</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8</m:t>
                                    </m:r>
                                  </m:sub>
                                </m:sSub>
                              </m:oMath>
                            </m:oMathPara>
                          </a14:m>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1</m:t>
                                    </m:r>
                                  </m:sub>
                                </m:sSub>
                              </m:oMath>
                            </m:oMathPara>
                          </a14:m>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0.2668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0.9506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0.1899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0.6172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-0.2726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-0.2636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0.8737</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2</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0.2668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0.4261</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0.7178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-0.1510</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-0.2351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-0.5927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0.3631</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3</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0.9506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0.4261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0.3989</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0.4306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-0.2805</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-0.3591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0.7919</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4</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0.1899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0.7178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0.3989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-0.3562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-0.1342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-0.5384</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0.1033</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5</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0.6172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-0.1510</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0.4306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-0.3562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-0.2532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0.0217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0.6586</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6</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-0.2726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-0.2351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-0.2805</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-0.1342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-0.2532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0.7628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0.1252</a:t>
                          </a:r>
                          <a:endParaRPr lang="zh-CN" sz="1200" kern="10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7</m:t>
                                    </m:r>
                                  </m:sub>
                                </m:sSub>
                              </m:oMath>
                            </m:oMathPara>
                          </a14:m>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-0.2636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-0.5927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-0.3591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-0.5384</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0.0217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0.7628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-0.1921</a:t>
                          </a:r>
                          <a:endParaRPr lang="zh-CN" sz="1200" kern="100" dirty="0">
                            <a:effectLst/>
                            <a:latin typeface="Calibri" panose="020F0502020204030204" charset="0"/>
                            <a:ea typeface="+mn-ea"/>
                            <a:cs typeface="+mn-ea"/>
                          </a:endParaRPr>
                        </a:p>
                      </a:txBody>
                      <a:tcPr marL="68580" marR="68580" marT="0" marB="0"/>
                    </a:tc>
                  </a:tr>
                  <a:tr h="369069">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a:ea typeface="+mn-ea"/>
                                        <a:cs typeface="+mn-ea"/>
                                      </a:rPr>
                                    </m:ctrlPr>
                                  </m:sSubPr>
                                  <m:e>
                                    <m:r>
                                      <a:rPr lang="en-US" sz="1200" kern="100">
                                        <a:effectLst/>
                                        <a:latin typeface="Cambria Math" panose="02040503050406030204" charset="0"/>
                                        <a:ea typeface="+mn-ea"/>
                                        <a:cs typeface="+mn-ea"/>
                                      </a:rPr>
                                      <m:t>𝒂</m:t>
                                    </m:r>
                                  </m:e>
                                  <m:sub>
                                    <m:r>
                                      <a:rPr lang="en-US" sz="1200" kern="100">
                                        <a:effectLst/>
                                        <a:latin typeface="Cambria Math" panose="02040503050406030204" charset="0"/>
                                        <a:ea typeface="+mn-ea"/>
                                        <a:cs typeface="+mn-ea"/>
                                      </a:rPr>
                                      <m:t>8</m:t>
                                    </m:r>
                                  </m:sub>
                                </m:sSub>
                              </m:oMath>
                            </m:oMathPara>
                          </a14:m>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0.8737</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0.3631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0.7919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0.1033</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0.6586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-0.1252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-0.1921</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r>
                </a:tbl>
              </a:graphicData>
            </a:graphic>
          </p:graphicFrame>
        </mc:Choice>
        <mc:Fallback xmlns="">
          <p:graphicFrame>
            <p:nvGraphicFramePr>
              <p:cNvPr id="4" name="表格 3"/>
              <p:cNvGraphicFramePr>
                <a:graphicFrameLocks noGrp="1"/>
              </p:cNvGraphicFramePr>
              <p:nvPr/>
            </p:nvGraphicFramePr>
            <p:xfrm>
              <a:off x="1403350" y="2133874"/>
              <a:ext cx="6337299" cy="3238324"/>
            </p:xfrm>
            <a:graphic>
              <a:graphicData uri="http://schemas.openxmlformats.org/drawingml/2006/table">
                <a:tbl>
                  <a:tblPr firstRow="1" firstCol="1" bandRow="1">
                    <a:tableStyleId>{5940675A-B579-460E-94D1-54222C63F5DA}</a:tableStyleId>
                  </a:tblPr>
                  <a:tblGrid>
                    <a:gridCol w="590218"/>
                    <a:gridCol w="713459"/>
                    <a:gridCol w="755379"/>
                    <a:gridCol w="713459"/>
                    <a:gridCol w="712622"/>
                    <a:gridCol w="713459"/>
                    <a:gridCol w="712622"/>
                    <a:gridCol w="713459"/>
                    <a:gridCol w="712622"/>
                  </a:tblGrid>
                  <a:tr h="285750">
                    <a:tc>
                      <a:txBody>
                        <a:bodyPr/>
                        <a:lstStyle/>
                        <a:p>
                          <a:pPr algn="ctr">
                            <a:lnSpc>
                              <a:spcPct val="100000"/>
                            </a:lnSpc>
                            <a:spcBef>
                              <a:spcPts val="0"/>
                            </a:spcBef>
                            <a:spcAft>
                              <a:spcPts val="0"/>
                            </a:spcAft>
                          </a:pPr>
                          <a:r>
                            <a:rPr lang="en-US" sz="1200" kern="100" dirty="0">
                              <a:effectLst/>
                              <a:ea typeface="+mn-ea"/>
                              <a:cs typeface="+mn-ea"/>
                            </a:rPr>
                            <a:t> </a:t>
                          </a:r>
                          <a:endParaRPr lang="zh-CN" sz="1200" kern="100" dirty="0">
                            <a:effectLst/>
                            <a:latin typeface="Calibri" panose="020F0502020204030204" charset="0"/>
                            <a:ea typeface="+mn-ea"/>
                            <a:cs typeface="+mn-ea"/>
                          </a:endParaRPr>
                        </a:p>
                      </a:txBody>
                      <a:tcPr marL="68580" marR="68580" marT="0" marB="0"/>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c>
                      <a:txBody>
                        <a:bodyPr/>
                        <a:lstStyle/>
                        <a:p>
                          <a:endParaRPr lang="zh-CN"/>
                        </a:p>
                      </a:txBody>
                      <a:tcPr marL="68580" marR="68580" marT="0" marB="0">
                        <a:blipFill>
                          <a:blip r:embed="rId1"/>
                        </a:blipFill>
                      </a:tcPr>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0.2668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0.9506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0.1899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0.6172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-0.2726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-0.2636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0.8737</a:t>
                          </a:r>
                          <a:endParaRPr lang="zh-CN" sz="1200" kern="100">
                            <a:effectLst/>
                            <a:latin typeface="Calibri" panose="020F0502020204030204" charset="0"/>
                            <a:ea typeface="+mn-ea"/>
                            <a:cs typeface="+mn-ea"/>
                          </a:endParaRPr>
                        </a:p>
                      </a:txBody>
                      <a:tcPr marL="68580" marR="68580" marT="0" marB="0"/>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dirty="0">
                              <a:effectLst/>
                              <a:ea typeface="+mn-ea"/>
                              <a:cs typeface="+mn-ea"/>
                            </a:rPr>
                            <a:t>0.2668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0.4261</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0.7178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-0.1510</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-0.2351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-0.5927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0.3631</a:t>
                          </a:r>
                          <a:endParaRPr lang="zh-CN" sz="1200" kern="100">
                            <a:effectLst/>
                            <a:latin typeface="Calibri" panose="020F0502020204030204" charset="0"/>
                            <a:ea typeface="+mn-ea"/>
                            <a:cs typeface="+mn-ea"/>
                          </a:endParaRPr>
                        </a:p>
                      </a:txBody>
                      <a:tcPr marL="68580" marR="68580" marT="0" marB="0"/>
                    </a:tc>
                  </a:tr>
                  <a:tr h="369570">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a:effectLst/>
                              <a:ea typeface="+mn-ea"/>
                              <a:cs typeface="+mn-ea"/>
                            </a:rPr>
                            <a:t>0.9506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0.4261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0.3989</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0.4306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-0.2805</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-0.3591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0.7919</a:t>
                          </a:r>
                          <a:endParaRPr lang="zh-CN" sz="1200" kern="100">
                            <a:effectLst/>
                            <a:latin typeface="Calibri" panose="020F0502020204030204" charset="0"/>
                            <a:ea typeface="+mn-ea"/>
                            <a:cs typeface="+mn-ea"/>
                          </a:endParaRPr>
                        </a:p>
                      </a:txBody>
                      <a:tcPr marL="68580" marR="68580" marT="0" marB="0"/>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a:effectLst/>
                              <a:ea typeface="+mn-ea"/>
                              <a:cs typeface="+mn-ea"/>
                            </a:rPr>
                            <a:t>0.1899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0.7178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0.3989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-0.3562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-0.1342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-0.5384</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0.1033</a:t>
                          </a:r>
                          <a:endParaRPr lang="zh-CN" sz="1200" kern="100">
                            <a:effectLst/>
                            <a:latin typeface="Calibri" panose="020F0502020204030204" charset="0"/>
                            <a:ea typeface="+mn-ea"/>
                            <a:cs typeface="+mn-ea"/>
                          </a:endParaRPr>
                        </a:p>
                      </a:txBody>
                      <a:tcPr marL="68580" marR="68580" marT="0" marB="0"/>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a:effectLst/>
                              <a:ea typeface="+mn-ea"/>
                              <a:cs typeface="+mn-ea"/>
                            </a:rPr>
                            <a:t>0.6172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-0.1510</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0.4306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-0.3562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-0.2532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0.0217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0.6586</a:t>
                          </a:r>
                          <a:endParaRPr lang="zh-CN" sz="1200" kern="100">
                            <a:effectLst/>
                            <a:latin typeface="Calibri" panose="020F0502020204030204" charset="0"/>
                            <a:ea typeface="+mn-ea"/>
                            <a:cs typeface="+mn-ea"/>
                          </a:endParaRPr>
                        </a:p>
                      </a:txBody>
                      <a:tcPr marL="68580" marR="68580" marT="0" marB="0"/>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a:effectLst/>
                              <a:ea typeface="+mn-ea"/>
                              <a:cs typeface="+mn-ea"/>
                            </a:rPr>
                            <a:t>-0.2726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-0.2351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-0.2805</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-0.1342</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-0.2532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0.7628</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0.1252</a:t>
                          </a:r>
                          <a:endParaRPr lang="zh-CN" sz="1200" kern="100">
                            <a:effectLst/>
                            <a:latin typeface="Calibri" panose="020F0502020204030204" charset="0"/>
                            <a:ea typeface="+mn-ea"/>
                            <a:cs typeface="+mn-ea"/>
                          </a:endParaRPr>
                        </a:p>
                      </a:txBody>
                      <a:tcPr marL="68580" marR="68580" marT="0" marB="0"/>
                    </a:tc>
                  </a:tr>
                  <a:tr h="369570">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a:effectLst/>
                              <a:ea typeface="+mn-ea"/>
                              <a:cs typeface="+mn-ea"/>
                            </a:rPr>
                            <a:t>-0.2636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-0.5927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-0.3591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-0.5384</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0.0217</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0.7628</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-0.1921</a:t>
                          </a:r>
                          <a:endParaRPr lang="zh-CN" sz="1200" kern="100" dirty="0">
                            <a:effectLst/>
                            <a:latin typeface="Calibri" panose="020F0502020204030204" charset="0"/>
                            <a:ea typeface="+mn-ea"/>
                            <a:cs typeface="+mn-ea"/>
                          </a:endParaRPr>
                        </a:p>
                      </a:txBody>
                      <a:tcPr marL="68580" marR="68580" marT="0" marB="0"/>
                    </a:tc>
                  </a:tr>
                  <a:tr h="368935">
                    <a:tc>
                      <a:txBody>
                        <a:bodyPr/>
                        <a:lstStyle/>
                        <a:p>
                          <a:endParaRPr lang="zh-CN"/>
                        </a:p>
                      </a:txBody>
                      <a:tcPr marL="68580" marR="68580" marT="0" marB="0">
                        <a:blipFill>
                          <a:blip r:embed="rId1"/>
                        </a:blipFill>
                      </a:tcPr>
                    </a:tc>
                    <a:tc>
                      <a:txBody>
                        <a:bodyPr/>
                        <a:lstStyle/>
                        <a:p>
                          <a:pPr algn="ctr">
                            <a:lnSpc>
                              <a:spcPct val="100000"/>
                            </a:lnSpc>
                            <a:spcBef>
                              <a:spcPts val="0"/>
                            </a:spcBef>
                            <a:spcAft>
                              <a:spcPts val="0"/>
                            </a:spcAft>
                          </a:pPr>
                          <a:r>
                            <a:rPr lang="en-US" sz="1200" kern="100" dirty="0">
                              <a:effectLst/>
                              <a:ea typeface="+mn-ea"/>
                              <a:cs typeface="+mn-ea"/>
                            </a:rPr>
                            <a:t>0.8737</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0.3631</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0.7919</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0.1033</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a:effectLst/>
                              <a:ea typeface="+mn-ea"/>
                              <a:cs typeface="+mn-ea"/>
                            </a:rPr>
                            <a:t>0.6586</a:t>
                          </a:r>
                          <a:endParaRPr lang="zh-CN" sz="1200" kern="10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-0.1252</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-0.1921</a:t>
                          </a:r>
                          <a:endParaRPr lang="zh-CN" sz="1200" kern="100" dirty="0">
                            <a:effectLst/>
                            <a:latin typeface="Calibri" panose="020F0502020204030204" charset="0"/>
                            <a:ea typeface="+mn-ea"/>
                            <a:cs typeface="+mn-ea"/>
                          </a:endParaRPr>
                        </a:p>
                      </a:txBody>
                      <a:tcPr marL="68580" marR="68580" marT="0" marB="0"/>
                    </a:tc>
                    <a:tc>
                      <a:txBody>
                        <a:bodyPr/>
                        <a:lstStyle/>
                        <a:p>
                          <a:pPr algn="ctr">
                            <a:lnSpc>
                              <a:spcPct val="100000"/>
                            </a:lnSpc>
                            <a:spcBef>
                              <a:spcPts val="0"/>
                            </a:spcBef>
                            <a:spcAft>
                              <a:spcPts val="0"/>
                            </a:spcAft>
                          </a:pPr>
                          <a:r>
                            <a:rPr lang="en-US" sz="1200" kern="100" dirty="0">
                              <a:effectLst/>
                              <a:ea typeface="+mn-ea"/>
                              <a:cs typeface="+mn-ea"/>
                            </a:rPr>
                            <a:t>1.0000</a:t>
                          </a:r>
                          <a:endParaRPr lang="zh-CN" sz="1200" kern="100" dirty="0">
                            <a:effectLst/>
                            <a:latin typeface="Calibri" panose="020F0502020204030204" charset="0"/>
                            <a:ea typeface="+mn-ea"/>
                            <a:cs typeface="+mn-ea"/>
                          </a:endParaRPr>
                        </a:p>
                      </a:txBody>
                      <a:tcPr marL="68580" marR="68580" marT="0" marB="0"/>
                    </a:tc>
                  </a:tr>
                </a:tbl>
              </a:graphicData>
            </a:graphic>
          </p:graphicFrame>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000" dirty="0" smtClean="0">
                <a:latin typeface="+mn-ea"/>
                <a:cs typeface="+mn-ea"/>
              </a:rPr>
              <a:t>然后</a:t>
            </a:r>
            <a:r>
              <a:rPr lang="zh-CN" altLang="zh-CN" sz="2000" dirty="0">
                <a:latin typeface="+mn-ea"/>
                <a:cs typeface="+mn-ea"/>
              </a:rPr>
              <a:t>，对协方差矩阵进行对角化处理，</a:t>
            </a:r>
            <a:r>
              <a:rPr lang="zh-CN" altLang="en-US" sz="2000" dirty="0">
                <a:latin typeface="+mn-ea"/>
                <a:cs typeface="+mn-ea"/>
              </a:rPr>
              <a:t>下</a:t>
            </a:r>
            <a:r>
              <a:rPr lang="zh-CN" altLang="zh-CN" sz="2000" dirty="0">
                <a:latin typeface="+mn-ea"/>
                <a:cs typeface="+mn-ea"/>
              </a:rPr>
              <a:t>表为所求特征值并按从大到小的次序排列。</a:t>
            </a:r>
            <a:r>
              <a:rPr lang="zh-CN" altLang="en-US" sz="2000" dirty="0">
                <a:latin typeface="+mn-ea"/>
                <a:cs typeface="+mn-ea"/>
              </a:rPr>
              <a:t>下</a:t>
            </a:r>
            <a:r>
              <a:rPr lang="zh-CN" altLang="zh-CN" sz="2000" dirty="0">
                <a:latin typeface="+mn-ea"/>
                <a:cs typeface="+mn-ea"/>
              </a:rPr>
              <a:t>表中最后两列分别是各特征值的方差贡献率及其累计值</a:t>
            </a:r>
            <a:endParaRPr lang="en-US" altLang="zh-CN" sz="2000" dirty="0">
              <a:latin typeface="+mn-ea"/>
              <a:cs typeface="+mn-ea"/>
            </a:endParaRPr>
          </a:p>
          <a:p>
            <a:endParaRPr lang="en-US" altLang="zh-CN" sz="2000" dirty="0">
              <a:latin typeface="+mn-ea"/>
              <a:cs typeface="+mn-ea"/>
            </a:endParaRPr>
          </a:p>
          <a:p>
            <a:pPr lvl="1"/>
            <a:endParaRPr lang="en-US" altLang="zh-CN" sz="2400" dirty="0">
              <a:solidFill>
                <a:srgbClr val="0000FF"/>
              </a:solidFill>
              <a:latin typeface="+mn-ea"/>
              <a:cs typeface="+mn-ea"/>
            </a:endParaRPr>
          </a:p>
        </p:txBody>
      </p:sp>
      <p:graphicFrame>
        <p:nvGraphicFramePr>
          <p:cNvPr id="5" name="表格 4"/>
          <p:cNvGraphicFramePr>
            <a:graphicFrameLocks noGrp="1"/>
          </p:cNvGraphicFramePr>
          <p:nvPr/>
        </p:nvGraphicFramePr>
        <p:xfrm>
          <a:off x="2123728" y="2348880"/>
          <a:ext cx="4320480" cy="3468587"/>
        </p:xfrm>
        <a:graphic>
          <a:graphicData uri="http://schemas.openxmlformats.org/drawingml/2006/table">
            <a:tbl>
              <a:tblPr>
                <a:tableStyleId>{5940675A-B579-460E-94D1-54222C63F5DA}</a:tableStyleId>
              </a:tblPr>
              <a:tblGrid>
                <a:gridCol w="553100"/>
                <a:gridCol w="977274"/>
                <a:gridCol w="1254809"/>
                <a:gridCol w="1535297"/>
              </a:tblGrid>
              <a:tr h="363644">
                <a:tc>
                  <a:txBody>
                    <a:bodyPr/>
                    <a:lstStyle/>
                    <a:p>
                      <a:pPr algn="ctr">
                        <a:lnSpc>
                          <a:spcPct val="100000"/>
                        </a:lnSpc>
                        <a:spcBef>
                          <a:spcPts val="0"/>
                        </a:spcBef>
                        <a:spcAft>
                          <a:spcPts val="0"/>
                        </a:spcAft>
                      </a:pPr>
                      <a:r>
                        <a:rPr lang="zh-CN" sz="1800" kern="100" dirty="0">
                          <a:effectLst/>
                          <a:ea typeface="+mn-ea"/>
                          <a:cs typeface="+mn-ea"/>
                        </a:rPr>
                        <a:t>编号</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zh-CN" sz="1800" kern="100" dirty="0">
                          <a:effectLst/>
                          <a:ea typeface="+mn-ea"/>
                          <a:cs typeface="+mn-ea"/>
                        </a:rPr>
                        <a:t>特征值</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zh-CN" sz="1800" kern="100">
                          <a:effectLst/>
                          <a:ea typeface="+mn-ea"/>
                          <a:cs typeface="+mn-ea"/>
                        </a:rPr>
                        <a:t>方差贡献率</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zh-CN" sz="1800" kern="100">
                          <a:effectLst/>
                          <a:ea typeface="+mn-ea"/>
                          <a:cs typeface="+mn-ea"/>
                        </a:rPr>
                        <a:t>累计方差贡献率</a:t>
                      </a:r>
                      <a:endParaRPr lang="zh-CN" sz="2400" kern="10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dirty="0">
                          <a:effectLst/>
                          <a:ea typeface="+mn-ea"/>
                          <a:cs typeface="+mn-ea"/>
                        </a:rPr>
                        <a:t>1</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3.754</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46.925%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46.925%</a:t>
                      </a:r>
                      <a:endParaRPr lang="zh-CN" sz="2400" kern="10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2</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2.197</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27.4625%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74.3875%</a:t>
                      </a:r>
                      <a:endParaRPr lang="zh-CN" sz="2400" kern="10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3</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1.215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15.1875%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89.575%</a:t>
                      </a:r>
                      <a:endParaRPr lang="zh-CN" sz="2400" kern="100" dirty="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4</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0.403</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5.0375%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94.6125%</a:t>
                      </a:r>
                      <a:endParaRPr lang="zh-CN" sz="2400" kern="100" dirty="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0.213</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2.6625%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97.275%</a:t>
                      </a:r>
                      <a:endParaRPr lang="zh-CN" sz="2400" kern="100" dirty="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6</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0.138</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1.725%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99%</a:t>
                      </a:r>
                      <a:endParaRPr lang="zh-CN" sz="2400" kern="100" dirty="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a:effectLst/>
                          <a:ea typeface="+mn-ea"/>
                          <a:cs typeface="+mn-ea"/>
                        </a:rPr>
                        <a:t>7</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0.065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a:effectLst/>
                          <a:ea typeface="+mn-ea"/>
                          <a:cs typeface="+mn-ea"/>
                        </a:rPr>
                        <a:t>0.8125%</a:t>
                      </a:r>
                      <a:endParaRPr lang="zh-CN" sz="2400" kern="10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99.8125%</a:t>
                      </a:r>
                      <a:endParaRPr lang="zh-CN" sz="2400" kern="100" dirty="0">
                        <a:effectLst/>
                        <a:latin typeface="Calibri" panose="020F0502020204030204" charset="0"/>
                        <a:ea typeface="+mn-ea"/>
                        <a:cs typeface="+mn-ea"/>
                      </a:endParaRPr>
                    </a:p>
                  </a:txBody>
                  <a:tcPr marL="10795" marR="10795" marT="10795" marB="0" anchor="ctr"/>
                </a:tc>
              </a:tr>
              <a:tr h="363644">
                <a:tc>
                  <a:txBody>
                    <a:bodyPr/>
                    <a:lstStyle/>
                    <a:p>
                      <a:pPr algn="ctr">
                        <a:lnSpc>
                          <a:spcPct val="100000"/>
                        </a:lnSpc>
                        <a:spcBef>
                          <a:spcPts val="0"/>
                        </a:spcBef>
                        <a:spcAft>
                          <a:spcPts val="0"/>
                        </a:spcAft>
                      </a:pPr>
                      <a:r>
                        <a:rPr lang="en-US" sz="1800" kern="100" dirty="0">
                          <a:effectLst/>
                          <a:ea typeface="+mn-ea"/>
                          <a:cs typeface="+mn-ea"/>
                        </a:rPr>
                        <a:t>8</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0.015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0.1875%</a:t>
                      </a:r>
                      <a:endParaRPr lang="zh-CN" sz="2400" kern="100" dirty="0">
                        <a:effectLst/>
                        <a:latin typeface="Calibri" panose="020F0502020204030204" charset="0"/>
                        <a:ea typeface="+mn-ea"/>
                        <a:cs typeface="+mn-ea"/>
                      </a:endParaRPr>
                    </a:p>
                  </a:txBody>
                  <a:tcPr marL="10795" marR="10795" marT="10795" marB="0" anchor="ctr"/>
                </a:tc>
                <a:tc>
                  <a:txBody>
                    <a:bodyPr/>
                    <a:lstStyle/>
                    <a:p>
                      <a:pPr algn="ctr">
                        <a:lnSpc>
                          <a:spcPct val="100000"/>
                        </a:lnSpc>
                        <a:spcBef>
                          <a:spcPts val="0"/>
                        </a:spcBef>
                        <a:spcAft>
                          <a:spcPts val="0"/>
                        </a:spcAft>
                      </a:pPr>
                      <a:r>
                        <a:rPr lang="en-US" sz="1800" kern="100" dirty="0">
                          <a:effectLst/>
                          <a:ea typeface="+mn-ea"/>
                          <a:cs typeface="+mn-ea"/>
                        </a:rPr>
                        <a:t>100%</a:t>
                      </a:r>
                      <a:endParaRPr lang="zh-CN" sz="2400" kern="100" dirty="0">
                        <a:effectLst/>
                        <a:latin typeface="Calibri" panose="020F0502020204030204" charset="0"/>
                        <a:ea typeface="+mn-ea"/>
                        <a:cs typeface="+mn-ea"/>
                      </a:endParaRPr>
                    </a:p>
                  </a:txBody>
                  <a:tcPr marL="10795" marR="10795" marT="10795" marB="0"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lgn="l">
              <a:buClrTx/>
              <a:buSzTx/>
            </a:pPr>
            <a:r>
              <a:rPr lang="zh-CN" altLang="en-US" sz="2800" b="1" dirty="0" smtClean="0">
                <a:latin typeface="黑体" panose="02010609060101010101" pitchFamily="49" charset="-122"/>
                <a:ea typeface="黑体" panose="02010609060101010101" pitchFamily="49" charset="-122"/>
              </a:rPr>
              <a:t>低维嵌入</a:t>
            </a:r>
            <a:endParaRPr lang="zh-CN" altLang="en-US" sz="2800" b="1" dirty="0" smtClean="0">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多维缩放</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sz="2800" b="1" dirty="0" smtClean="0">
                <a:solidFill>
                  <a:schemeClr val="bg1">
                    <a:lumMod val="85000"/>
                  </a:schemeClr>
                </a:solidFill>
                <a:latin typeface="黑体" panose="02010609060101010101" pitchFamily="49" charset="-122"/>
                <a:ea typeface="黑体" panose="02010609060101010101" pitchFamily="49" charset="-122"/>
              </a:rPr>
              <a:t>流形学习</a:t>
            </a:r>
            <a:endParaRPr 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主成分分析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000" dirty="0">
                <a:latin typeface="+mn-ea"/>
                <a:cs typeface="+mn-ea"/>
              </a:rPr>
              <a:t>依题意，选择较大的三个特征值所对应特征向量作为基向量进行降维，所选三个特征值的方差百分比累计值为</a:t>
            </a:r>
            <a:r>
              <a:rPr lang="en-US" altLang="zh-CN" sz="2000" dirty="0">
                <a:latin typeface="+mn-ea"/>
                <a:cs typeface="+mn-ea"/>
              </a:rPr>
              <a:t>89.575%</a:t>
            </a:r>
            <a:r>
              <a:rPr lang="zh-CN" altLang="zh-CN" sz="2000" dirty="0">
                <a:latin typeface="+mn-ea"/>
                <a:cs typeface="+mn-ea"/>
              </a:rPr>
              <a:t>。根据特征值计算得到三个基向量的分量取值如</a:t>
            </a:r>
            <a:r>
              <a:rPr lang="zh-CN" altLang="en-US" sz="2000" dirty="0">
                <a:latin typeface="+mn-ea"/>
                <a:cs typeface="+mn-ea"/>
              </a:rPr>
              <a:t>下</a:t>
            </a:r>
            <a:r>
              <a:rPr lang="zh-CN" altLang="zh-CN" sz="2000" dirty="0">
                <a:latin typeface="+mn-ea"/>
                <a:cs typeface="+mn-ea"/>
              </a:rPr>
              <a:t>表所示</a:t>
            </a:r>
            <a:endParaRPr lang="en-US" altLang="zh-CN" sz="2000" dirty="0">
              <a:latin typeface="+mn-ea"/>
              <a:cs typeface="+mn-ea"/>
            </a:endParaRPr>
          </a:p>
          <a:p>
            <a:endParaRPr lang="en-US" altLang="zh-CN" sz="2000" dirty="0">
              <a:latin typeface="+mn-ea"/>
              <a:cs typeface="+mn-ea"/>
            </a:endParaRPr>
          </a:p>
          <a:p>
            <a:pPr lvl="1"/>
            <a:endParaRPr lang="en-US" altLang="zh-CN" sz="2400" dirty="0">
              <a:solidFill>
                <a:srgbClr val="0000FF"/>
              </a:solidFill>
              <a:latin typeface="+mn-ea"/>
              <a:cs typeface="+mn-ea"/>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2627784" y="2420888"/>
              <a:ext cx="4320480" cy="3240360"/>
            </p:xfrm>
            <a:graphic>
              <a:graphicData uri="http://schemas.openxmlformats.org/drawingml/2006/table">
                <a:tbl>
                  <a:tblPr>
                    <a:tableStyleId>{5940675A-B579-460E-94D1-54222C63F5DA}</a:tableStyleId>
                  </a:tblPr>
                  <a:tblGrid>
                    <a:gridCol w="856398"/>
                    <a:gridCol w="1154694"/>
                    <a:gridCol w="1154694"/>
                    <a:gridCol w="1154694"/>
                  </a:tblGrid>
                  <a:tr h="360040">
                    <a:tc>
                      <a:txBody>
                        <a:bodyPr/>
                        <a:lstStyle/>
                        <a:p>
                          <a:pPr algn="ctr">
                            <a:lnSpc>
                              <a:spcPct val="100000"/>
                            </a:lnSpc>
                            <a:spcBef>
                              <a:spcPts val="0"/>
                            </a:spcBef>
                            <a:spcAft>
                              <a:spcPts val="0"/>
                            </a:spcAft>
                          </a:pPr>
                          <a:r>
                            <a:rPr lang="en-US" sz="1800" kern="100" dirty="0">
                              <a:effectLst/>
                              <a:ea typeface="+mn-ea"/>
                              <a:cs typeface="+mn-ea"/>
                            </a:rPr>
                            <a:t> </a:t>
                          </a:r>
                          <a:endParaRPr lang="zh-CN" sz="2400" kern="100" dirty="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𝒘</m:t>
                                    </m:r>
                                  </m:e>
                                  <m:sub>
                                    <m:r>
                                      <a:rPr lang="en-US" sz="1800" kern="100">
                                        <a:effectLst/>
                                        <a:latin typeface="Cambria Math" panose="02040503050406030204" charset="0"/>
                                        <a:ea typeface="+mn-ea"/>
                                        <a:cs typeface="+mn-ea"/>
                                      </a:rPr>
                                      <m:t>1</m:t>
                                    </m:r>
                                  </m:sub>
                                </m:sSub>
                              </m:oMath>
                            </m:oMathPara>
                          </a14:m>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𝒘</m:t>
                                    </m:r>
                                  </m:e>
                                  <m:sub>
                                    <m:r>
                                      <a:rPr lang="en-US" sz="1800" kern="100">
                                        <a:effectLst/>
                                        <a:latin typeface="Cambria Math" panose="02040503050406030204" charset="0"/>
                                        <a:ea typeface="+mn-ea"/>
                                        <a:cs typeface="+mn-ea"/>
                                      </a:rPr>
                                      <m:t>2</m:t>
                                    </m:r>
                                  </m:sub>
                                </m:sSub>
                              </m:oMath>
                            </m:oMathPara>
                          </a14:m>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𝒘</m:t>
                                    </m:r>
                                  </m:e>
                                  <m:sub>
                                    <m:r>
                                      <a:rPr lang="en-US" sz="1800" kern="100">
                                        <a:effectLst/>
                                        <a:latin typeface="Cambria Math" panose="02040503050406030204" charset="0"/>
                                        <a:ea typeface="+mn-ea"/>
                                        <a:cs typeface="+mn-ea"/>
                                      </a:rPr>
                                      <m:t>3</m:t>
                                    </m:r>
                                  </m:sub>
                                </m:sSub>
                              </m:oMath>
                            </m:oMathPara>
                          </a14:m>
                          <a:endParaRPr lang="zh-CN" sz="2400" kern="10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1</m:t>
                                    </m:r>
                                  </m:sub>
                                </m:sSub>
                              </m:oMath>
                            </m:oMathPara>
                          </a14:m>
                          <a:endParaRPr lang="zh-CN" sz="2400" kern="100" dirty="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dirty="0">
                              <a:effectLst/>
                              <a:ea typeface="+mn-ea"/>
                              <a:cs typeface="+mn-ea"/>
                            </a:rPr>
                            <a:t>0.45679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0.25851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0.1099</a:t>
                          </a:r>
                          <a:endParaRPr lang="zh-CN" sz="2400" kern="10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2</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dirty="0">
                              <a:effectLst/>
                              <a:ea typeface="+mn-ea"/>
                              <a:cs typeface="+mn-ea"/>
                            </a:rPr>
                            <a:t>0.31301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-0.40379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0.24587</a:t>
                          </a:r>
                          <a:endParaRPr lang="zh-CN" sz="2400" kern="10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3</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dirty="0">
                              <a:effectLst/>
                              <a:ea typeface="+mn-ea"/>
                              <a:cs typeface="+mn-ea"/>
                            </a:rPr>
                            <a:t>0.47056</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0.10839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0.19243</a:t>
                          </a:r>
                          <a:endParaRPr lang="zh-CN" sz="2400" kern="10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4</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a:effectLst/>
                              <a:ea typeface="+mn-ea"/>
                              <a:cs typeface="+mn-ea"/>
                            </a:rPr>
                            <a:t>0.23996</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-0.48777</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0.33405</a:t>
                          </a:r>
                          <a:endParaRPr lang="zh-CN" sz="2400" kern="10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5</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a:effectLst/>
                              <a:ea typeface="+mn-ea"/>
                              <a:cs typeface="+mn-ea"/>
                            </a:rPr>
                            <a:t>0.2509</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0.49801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-0.24933</a:t>
                          </a:r>
                          <a:endParaRPr lang="zh-CN" sz="2400" kern="100" dirty="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6</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a:effectLst/>
                              <a:ea typeface="+mn-ea"/>
                              <a:cs typeface="+mn-ea"/>
                            </a:rPr>
                            <a:t>-0.26244</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0.16988</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0.7227</a:t>
                          </a:r>
                          <a:endParaRPr lang="zh-CN" sz="2400" kern="100" dirty="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7</m:t>
                                    </m:r>
                                  </m:sub>
                                </m:sSub>
                              </m:oMath>
                            </m:oMathPara>
                          </a14:m>
                          <a:endParaRPr lang="zh-CN" sz="2400" kern="10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a:effectLst/>
                              <a:ea typeface="+mn-ea"/>
                              <a:cs typeface="+mn-ea"/>
                            </a:rPr>
                            <a:t>-0.31966</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0.40102</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0.39716</a:t>
                          </a:r>
                          <a:endParaRPr lang="zh-CN" sz="2400" kern="100" dirty="0">
                            <a:effectLst/>
                            <a:latin typeface="Calibri" panose="020F0502020204030204" charset="0"/>
                            <a:ea typeface="+mn-ea"/>
                            <a:cs typeface="+mn-ea"/>
                          </a:endParaRPr>
                        </a:p>
                      </a:txBody>
                      <a:tcPr marL="0" marR="0" marT="0" marB="0" anchor="ctr"/>
                    </a:tc>
                  </a:tr>
                  <a:tr h="360040">
                    <a:tc>
                      <a:txBody>
                        <a:body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a:ea typeface="+mn-ea"/>
                                        <a:cs typeface="+mn-ea"/>
                                      </a:rPr>
                                    </m:ctrlPr>
                                  </m:sSubPr>
                                  <m:e>
                                    <m:r>
                                      <a:rPr lang="en-US" sz="1800" kern="100">
                                        <a:effectLst/>
                                        <a:latin typeface="Cambria Math" panose="02040503050406030204" charset="0"/>
                                        <a:ea typeface="+mn-ea"/>
                                        <a:cs typeface="+mn-ea"/>
                                      </a:rPr>
                                      <m:t>𝑤</m:t>
                                    </m:r>
                                  </m:e>
                                  <m:sub>
                                    <m:r>
                                      <a:rPr lang="en-US" sz="1800" kern="100">
                                        <a:effectLst/>
                                        <a:latin typeface="Cambria Math" panose="02040503050406030204" charset="0"/>
                                        <a:ea typeface="+mn-ea"/>
                                        <a:cs typeface="+mn-ea"/>
                                      </a:rPr>
                                      <m:t>𝑖</m:t>
                                    </m:r>
                                    <m:r>
                                      <a:rPr lang="en-US" sz="1800" kern="100">
                                        <a:effectLst/>
                                        <a:latin typeface="Cambria Math" panose="02040503050406030204" charset="0"/>
                                        <a:ea typeface="+mn-ea"/>
                                        <a:cs typeface="+mn-ea"/>
                                      </a:rPr>
                                      <m:t>8</m:t>
                                    </m:r>
                                  </m:sub>
                                </m:sSub>
                              </m:oMath>
                            </m:oMathPara>
                          </a14:m>
                          <a:endParaRPr lang="zh-CN" sz="2400" kern="100" dirty="0">
                            <a:effectLst/>
                            <a:latin typeface="Calibri" panose="020F0502020204030204" charset="0"/>
                            <a:ea typeface="+mn-ea"/>
                            <a:cs typeface="+mn-ea"/>
                          </a:endParaRPr>
                        </a:p>
                      </a:txBody>
                      <a:tcPr marL="0" marR="0" marT="0" marB="0"/>
                    </a:tc>
                    <a:tc>
                      <a:txBody>
                        <a:bodyPr/>
                        <a:lstStyle/>
                        <a:p>
                          <a:pPr algn="ctr">
                            <a:lnSpc>
                              <a:spcPct val="100000"/>
                            </a:lnSpc>
                            <a:spcBef>
                              <a:spcPts val="0"/>
                            </a:spcBef>
                            <a:spcAft>
                              <a:spcPts val="0"/>
                            </a:spcAft>
                          </a:pPr>
                          <a:r>
                            <a:rPr lang="en-US" sz="1800" kern="100" dirty="0">
                              <a:effectLst/>
                              <a:ea typeface="+mn-ea"/>
                              <a:cs typeface="+mn-ea"/>
                            </a:rPr>
                            <a:t>0.42468</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0.28769</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0.19147</a:t>
                          </a:r>
                          <a:endParaRPr lang="zh-CN" sz="2400" kern="100" dirty="0">
                            <a:effectLst/>
                            <a:latin typeface="Calibri" panose="020F0502020204030204" charset="0"/>
                            <a:ea typeface="+mn-ea"/>
                            <a:cs typeface="+mn-ea"/>
                          </a:endParaRPr>
                        </a:p>
                      </a:txBody>
                      <a:tcPr marL="0" marR="0" marT="0" marB="0" anchor="ctr"/>
                    </a:tc>
                  </a:tr>
                </a:tbl>
              </a:graphicData>
            </a:graphic>
          </p:graphicFrame>
        </mc:Choice>
        <mc:Fallback xmlns="">
          <p:graphicFrame>
            <p:nvGraphicFramePr>
              <p:cNvPr id="6" name="表格 5"/>
              <p:cNvGraphicFramePr>
                <a:graphicFrameLocks noGrp="1"/>
              </p:cNvGraphicFramePr>
              <p:nvPr/>
            </p:nvGraphicFramePr>
            <p:xfrm>
              <a:off x="2627784" y="2420888"/>
              <a:ext cx="4320480" cy="3240360"/>
            </p:xfrm>
            <a:graphic>
              <a:graphicData uri="http://schemas.openxmlformats.org/drawingml/2006/table">
                <a:tbl>
                  <a:tblPr>
                    <a:tableStyleId>{5940675A-B579-460E-94D1-54222C63F5DA}</a:tableStyleId>
                  </a:tblPr>
                  <a:tblGrid>
                    <a:gridCol w="856398"/>
                    <a:gridCol w="1154694"/>
                    <a:gridCol w="1154694"/>
                    <a:gridCol w="1154694"/>
                  </a:tblGrid>
                  <a:tr h="360045">
                    <a:tc>
                      <a:txBody>
                        <a:bodyPr/>
                        <a:lstStyle/>
                        <a:p>
                          <a:pPr algn="ctr">
                            <a:lnSpc>
                              <a:spcPct val="100000"/>
                            </a:lnSpc>
                            <a:spcBef>
                              <a:spcPts val="0"/>
                            </a:spcBef>
                            <a:spcAft>
                              <a:spcPts val="0"/>
                            </a:spcAft>
                          </a:pPr>
                          <a:r>
                            <a:rPr lang="en-US" sz="1800" kern="100" dirty="0">
                              <a:effectLst/>
                              <a:ea typeface="+mn-ea"/>
                              <a:cs typeface="+mn-ea"/>
                            </a:rPr>
                            <a:t> </a:t>
                          </a:r>
                          <a:endParaRPr lang="zh-CN" sz="2400" kern="100" dirty="0">
                            <a:effectLst/>
                            <a:latin typeface="Calibri" panose="020F0502020204030204" charset="0"/>
                            <a:ea typeface="+mn-ea"/>
                            <a:cs typeface="+mn-ea"/>
                          </a:endParaRPr>
                        </a:p>
                      </a:txBody>
                      <a:tcPr marL="0" marR="0" marT="0" marB="0"/>
                    </a:tc>
                    <a:tc>
                      <a:txBody>
                        <a:bodyPr/>
                        <a:lstStyle/>
                        <a:p>
                          <a:endParaRPr lang="zh-CN"/>
                        </a:p>
                      </a:txBody>
                      <a:tcPr marL="0" marR="0" marT="0" marB="0" anchor="ctr">
                        <a:blipFill>
                          <a:blip r:embed="rId1"/>
                        </a:blipFill>
                      </a:tcPr>
                    </a:tc>
                    <a:tc>
                      <a:txBody>
                        <a:bodyPr/>
                        <a:lstStyle/>
                        <a:p>
                          <a:endParaRPr lang="zh-CN"/>
                        </a:p>
                      </a:txBody>
                      <a:tcPr marL="0" marR="0" marT="0" marB="0" anchor="ctr">
                        <a:blipFill>
                          <a:blip r:embed="rId1"/>
                        </a:blipFill>
                      </a:tcPr>
                    </a:tc>
                    <a:tc>
                      <a:txBody>
                        <a:bodyPr/>
                        <a:lstStyle/>
                        <a:p>
                          <a:endParaRPr lang="zh-CN"/>
                        </a:p>
                      </a:txBody>
                      <a:tcPr marL="0" marR="0" marT="0" marB="0" anchor="ctr">
                        <a:blipFill>
                          <a:blip r:embed="rId1"/>
                        </a:blipFill>
                      </a:tcP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dirty="0">
                              <a:effectLst/>
                              <a:ea typeface="+mn-ea"/>
                              <a:cs typeface="+mn-ea"/>
                            </a:rPr>
                            <a:t>0.45679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0.25851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0.1099</a:t>
                          </a:r>
                          <a:endParaRPr lang="zh-CN" sz="2400" kern="10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dirty="0">
                              <a:effectLst/>
                              <a:ea typeface="+mn-ea"/>
                              <a:cs typeface="+mn-ea"/>
                            </a:rPr>
                            <a:t>0.31301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-0.40379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0.24587</a:t>
                          </a:r>
                          <a:endParaRPr lang="zh-CN" sz="2400" kern="10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dirty="0">
                              <a:effectLst/>
                              <a:ea typeface="+mn-ea"/>
                              <a:cs typeface="+mn-ea"/>
                            </a:rPr>
                            <a:t>0.47056</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0.10839</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0.19243</a:t>
                          </a:r>
                          <a:endParaRPr lang="zh-CN" sz="2400" kern="10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a:effectLst/>
                              <a:ea typeface="+mn-ea"/>
                              <a:cs typeface="+mn-ea"/>
                            </a:rPr>
                            <a:t>0.23996</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-0.48777</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0.33405</a:t>
                          </a:r>
                          <a:endParaRPr lang="zh-CN" sz="2400" kern="10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a:effectLst/>
                              <a:ea typeface="+mn-ea"/>
                              <a:cs typeface="+mn-ea"/>
                            </a:rPr>
                            <a:t>0.2509</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0.49801</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-0.24933</a:t>
                          </a:r>
                          <a:endParaRPr lang="zh-CN" sz="2400" kern="100" dirty="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a:effectLst/>
                              <a:ea typeface="+mn-ea"/>
                              <a:cs typeface="+mn-ea"/>
                            </a:rPr>
                            <a:t>-0.26244</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0.16988</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0.7227</a:t>
                          </a:r>
                          <a:endParaRPr lang="zh-CN" sz="2400" kern="100" dirty="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a:effectLst/>
                              <a:ea typeface="+mn-ea"/>
                              <a:cs typeface="+mn-ea"/>
                            </a:rPr>
                            <a:t>-0.31966</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0.40102</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0.39716</a:t>
                          </a:r>
                          <a:endParaRPr lang="zh-CN" sz="2400" kern="100" dirty="0">
                            <a:effectLst/>
                            <a:latin typeface="Calibri" panose="020F0502020204030204" charset="0"/>
                            <a:ea typeface="+mn-ea"/>
                            <a:cs typeface="+mn-ea"/>
                          </a:endParaRPr>
                        </a:p>
                      </a:txBody>
                      <a:tcPr marL="0" marR="0" marT="0" marB="0" anchor="ctr"/>
                    </a:tc>
                  </a:tr>
                  <a:tr h="360045">
                    <a:tc>
                      <a:txBody>
                        <a:bodyPr/>
                        <a:lstStyle/>
                        <a:p>
                          <a:endParaRPr lang="zh-CN"/>
                        </a:p>
                      </a:txBody>
                      <a:tcPr marL="0" marR="0" marT="0" marB="0">
                        <a:blipFill>
                          <a:blip r:embed="rId1"/>
                        </a:blipFill>
                      </a:tcPr>
                    </a:tc>
                    <a:tc>
                      <a:txBody>
                        <a:bodyPr/>
                        <a:lstStyle/>
                        <a:p>
                          <a:pPr algn="ctr">
                            <a:lnSpc>
                              <a:spcPct val="100000"/>
                            </a:lnSpc>
                            <a:spcBef>
                              <a:spcPts val="0"/>
                            </a:spcBef>
                            <a:spcAft>
                              <a:spcPts val="0"/>
                            </a:spcAft>
                          </a:pPr>
                          <a:r>
                            <a:rPr lang="en-US" sz="1800" kern="100" dirty="0">
                              <a:effectLst/>
                              <a:ea typeface="+mn-ea"/>
                              <a:cs typeface="+mn-ea"/>
                            </a:rPr>
                            <a:t>0.42468</a:t>
                          </a:r>
                          <a:endParaRPr lang="zh-CN" sz="2400" kern="100" dirty="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a:effectLst/>
                              <a:ea typeface="+mn-ea"/>
                              <a:cs typeface="+mn-ea"/>
                            </a:rPr>
                            <a:t>0.28769</a:t>
                          </a:r>
                          <a:endParaRPr lang="zh-CN" sz="2400" kern="100">
                            <a:effectLst/>
                            <a:latin typeface="Calibri" panose="020F0502020204030204" charset="0"/>
                            <a:ea typeface="+mn-ea"/>
                            <a:cs typeface="+mn-ea"/>
                          </a:endParaRPr>
                        </a:p>
                      </a:txBody>
                      <a:tcPr marL="0" marR="0" marT="0" marB="0" anchor="ctr"/>
                    </a:tc>
                    <a:tc>
                      <a:txBody>
                        <a:bodyPr/>
                        <a:lstStyle/>
                        <a:p>
                          <a:pPr algn="ctr">
                            <a:lnSpc>
                              <a:spcPct val="100000"/>
                            </a:lnSpc>
                            <a:spcBef>
                              <a:spcPts val="0"/>
                            </a:spcBef>
                            <a:spcAft>
                              <a:spcPts val="0"/>
                            </a:spcAft>
                          </a:pPr>
                          <a:r>
                            <a:rPr lang="en-US" sz="1800" kern="100" dirty="0">
                              <a:effectLst/>
                              <a:ea typeface="+mn-ea"/>
                              <a:cs typeface="+mn-ea"/>
                            </a:rPr>
                            <a:t>0.19147</a:t>
                          </a:r>
                          <a:endParaRPr lang="zh-CN" sz="2400" kern="100" dirty="0">
                            <a:effectLst/>
                            <a:latin typeface="Calibri" panose="020F0502020204030204" charset="0"/>
                            <a:ea typeface="+mn-ea"/>
                            <a:cs typeface="+mn-ea"/>
                          </a:endParaRPr>
                        </a:p>
                      </a:txBody>
                      <a:tcPr marL="0" marR="0" marT="0" marB="0" anchor="ctr"/>
                    </a:tc>
                  </a:tr>
                </a:tbl>
              </a:graphicData>
            </a:graphic>
          </p:graphicFrame>
        </mc:Fallback>
      </mc:AlternateContent>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000" dirty="0">
                    <a:latin typeface="+mn-ea"/>
                    <a:cs typeface="+mn-ea"/>
                  </a:rPr>
                  <a:t>根据以上分析计算，故可将</a:t>
                </a:r>
                <a:r>
                  <a:rPr lang="en-US" altLang="zh-CN" sz="2000" dirty="0">
                    <a:latin typeface="+mn-ea"/>
                    <a:cs typeface="+mn-ea"/>
                  </a:rPr>
                  <a:t>8</a:t>
                </a:r>
                <a:r>
                  <a:rPr lang="zh-CN" altLang="zh-CN" sz="2000" dirty="0">
                    <a:latin typeface="+mn-ea"/>
                    <a:cs typeface="+mn-ea"/>
                  </a:rPr>
                  <a:t>维的原始数据</a:t>
                </a:r>
                <a14:m>
                  <m:oMath xmlns:m="http://schemas.openxmlformats.org/officeDocument/2006/math">
                    <m:r>
                      <a:rPr lang="en-US" altLang="zh-CN" sz="2000">
                        <a:latin typeface="Cambria Math" panose="02040503050406030204"/>
                        <a:cs typeface="+mn-ea"/>
                      </a:rPr>
                      <m:t>𝑿</m:t>
                    </m:r>
                    <m:r>
                      <a:rPr lang="en-US" altLang="zh-CN" sz="2000">
                        <a:latin typeface="Cambria Math" panose="02040503050406030204"/>
                        <a:cs typeface="+mn-ea"/>
                      </a:rPr>
                      <m:t>=</m:t>
                    </m:r>
                    <m:sSup>
                      <m:sSupPr>
                        <m:ctrlPr>
                          <a:rPr lang="zh-CN" altLang="zh-CN" sz="2000" i="1">
                            <a:latin typeface="Cambria Math" panose="02040503050406030204"/>
                            <a:cs typeface="+mn-ea"/>
                          </a:rPr>
                        </m:ctrlPr>
                      </m:sSupPr>
                      <m:e>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2</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3</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4</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5</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6</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7</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8</m:t>
                            </m:r>
                          </m:sub>
                        </m:sSub>
                        <m:r>
                          <a:rPr lang="en-US" altLang="zh-CN" sz="2000">
                            <a:latin typeface="Cambria Math" panose="02040503050406030204"/>
                            <a:cs typeface="+mn-ea"/>
                          </a:rPr>
                          <m:t>)</m:t>
                        </m:r>
                      </m:e>
                      <m:sup>
                        <m:r>
                          <a:rPr lang="en-US" altLang="zh-CN" sz="2000">
                            <a:latin typeface="Cambria Math" panose="02040503050406030204"/>
                            <a:cs typeface="+mn-ea"/>
                          </a:rPr>
                          <m:t>𝑇</m:t>
                        </m:r>
                      </m:sup>
                    </m:sSup>
                  </m:oMath>
                </a14:m>
                <a:r>
                  <a:rPr lang="zh-CN" altLang="zh-CN" sz="2000" dirty="0">
                    <a:latin typeface="+mn-ea"/>
                    <a:cs typeface="+mn-ea"/>
                  </a:rPr>
                  <a:t>降维为</a:t>
                </a:r>
                <a:r>
                  <a:rPr lang="en-US" altLang="zh-CN" sz="2000" dirty="0">
                    <a:latin typeface="+mn-ea"/>
                    <a:cs typeface="+mn-ea"/>
                  </a:rPr>
                  <a:t>3</a:t>
                </a:r>
                <a:r>
                  <a:rPr lang="zh-CN" altLang="zh-CN" sz="2000" dirty="0">
                    <a:latin typeface="+mn-ea"/>
                    <a:cs typeface="+mn-ea"/>
                  </a:rPr>
                  <a:t>维的综合指标数据</a:t>
                </a:r>
                <a14:m>
                  <m:oMath xmlns:m="http://schemas.openxmlformats.org/officeDocument/2006/math">
                    <m:sSup>
                      <m:sSupPr>
                        <m:ctrlPr>
                          <a:rPr lang="zh-CN" altLang="zh-CN" sz="2000" i="1">
                            <a:latin typeface="Cambria Math" panose="02040503050406030204"/>
                            <a:cs typeface="+mn-ea"/>
                          </a:rPr>
                        </m:ctrlPr>
                      </m:sSupPr>
                      <m:e>
                        <m:r>
                          <a:rPr lang="en-US" altLang="zh-CN" sz="2000">
                            <a:latin typeface="Cambria Math" panose="02040503050406030204"/>
                            <a:cs typeface="+mn-ea"/>
                          </a:rPr>
                          <m:t>𝒁</m:t>
                        </m:r>
                      </m:e>
                      <m:sup>
                        <m:r>
                          <a:rPr lang="en-US" altLang="zh-CN" sz="2000">
                            <a:latin typeface="Cambria Math" panose="02040503050406030204"/>
                            <a:cs typeface="+mn-ea"/>
                          </a:rPr>
                          <m:t>′</m:t>
                        </m:r>
                      </m:sup>
                    </m:sSup>
                    <m:r>
                      <a:rPr lang="en-US" altLang="zh-CN" sz="2000">
                        <a:latin typeface="Cambria Math" panose="02040503050406030204"/>
                        <a:cs typeface="+mn-ea"/>
                      </a:rPr>
                      <m:t>=</m:t>
                    </m:r>
                    <m:sSup>
                      <m:sSupPr>
                        <m:ctrlPr>
                          <a:rPr lang="zh-CN" altLang="zh-CN" sz="2000" i="1">
                            <a:latin typeface="Cambria Math" panose="02040503050406030204"/>
                            <a:cs typeface="+mn-ea"/>
                          </a:rPr>
                        </m:ctrlPr>
                      </m:sSupPr>
                      <m:e>
                        <m:r>
                          <a:rPr lang="en-US" altLang="zh-CN" sz="2000">
                            <a:latin typeface="Cambria Math" panose="02040503050406030204"/>
                            <a:cs typeface="+mn-ea"/>
                          </a:rPr>
                          <m:t>(</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r>
                          <a:rPr lang="en-US" altLang="zh-CN" sz="2000">
                            <a:latin typeface="Cambria Math" panose="02040503050406030204"/>
                            <a:cs typeface="+mn-ea"/>
                          </a:rPr>
                          <m:t>,</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2</m:t>
                            </m:r>
                          </m:sub>
                          <m:sup>
                            <m:r>
                              <a:rPr lang="en-US" altLang="zh-CN" sz="2000">
                                <a:latin typeface="Cambria Math" panose="02040503050406030204"/>
                                <a:cs typeface="+mn-ea"/>
                              </a:rPr>
                              <m:t>′</m:t>
                            </m:r>
                          </m:sup>
                        </m:sSubSup>
                        <m:r>
                          <a:rPr lang="en-US" altLang="zh-CN" sz="2000">
                            <a:latin typeface="Cambria Math" panose="02040503050406030204"/>
                            <a:cs typeface="+mn-ea"/>
                          </a:rPr>
                          <m:t>,</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3</m:t>
                            </m:r>
                          </m:sub>
                          <m:sup>
                            <m:r>
                              <a:rPr lang="en-US" altLang="zh-CN" sz="2000">
                                <a:latin typeface="Cambria Math" panose="02040503050406030204"/>
                                <a:cs typeface="+mn-ea"/>
                              </a:rPr>
                              <m:t>′</m:t>
                            </m:r>
                          </m:sup>
                        </m:sSubSup>
                        <m:r>
                          <a:rPr lang="en-US" altLang="zh-CN" sz="2000">
                            <a:latin typeface="Cambria Math" panose="02040503050406030204"/>
                            <a:cs typeface="+mn-ea"/>
                          </a:rPr>
                          <m:t>)</m:t>
                        </m:r>
                      </m:e>
                      <m:sup>
                        <m:r>
                          <a:rPr lang="en-US" altLang="zh-CN" sz="2000">
                            <a:latin typeface="Cambria Math" panose="02040503050406030204"/>
                            <a:cs typeface="+mn-ea"/>
                          </a:rPr>
                          <m:t>𝑇</m:t>
                        </m:r>
                      </m:sup>
                    </m:sSup>
                  </m:oMath>
                </a14:m>
                <a:r>
                  <a:rPr lang="zh-CN" altLang="zh-CN" sz="2000" dirty="0">
                    <a:latin typeface="+mn-ea"/>
                    <a:cs typeface="+mn-ea"/>
                  </a:rPr>
                  <a:t>，其中</a:t>
                </a:r>
                <a:endParaRPr lang="en-US" altLang="zh-CN" sz="2000" i="1" dirty="0">
                  <a:solidFill>
                    <a:srgbClr val="C00000"/>
                  </a:solidFill>
                  <a:latin typeface="+mn-ea"/>
                  <a:cs typeface="+mn-ea"/>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smtClean="0">
                              <a:solidFill>
                                <a:schemeClr val="tx1"/>
                              </a:solidFill>
                              <a:latin typeface="Cambria Math" panose="02040503050406030204"/>
                              <a:cs typeface="+mn-ea"/>
                            </a:rPr>
                          </m:ctrlPr>
                        </m:sSubSupPr>
                        <m:e>
                          <m:r>
                            <a:rPr lang="en-US" altLang="zh-CN" sz="2000">
                              <a:solidFill>
                                <a:schemeClr val="tx1"/>
                              </a:solidFill>
                              <a:latin typeface="Cambria Math" panose="02040503050406030204"/>
                              <a:cs typeface="+mn-ea"/>
                            </a:rPr>
                            <m:t>𝒛</m:t>
                          </m:r>
                        </m:e>
                        <m:sub>
                          <m:r>
                            <a:rPr lang="en-US" altLang="zh-CN" sz="2000">
                              <a:solidFill>
                                <a:schemeClr val="tx1"/>
                              </a:solidFill>
                              <a:latin typeface="Cambria Math" panose="02040503050406030204"/>
                              <a:cs typeface="+mn-ea"/>
                            </a:rPr>
                            <m:t>𝑖</m:t>
                          </m:r>
                        </m:sub>
                        <m:sup>
                          <m:r>
                            <a:rPr lang="en-US" altLang="zh-CN" sz="2000">
                              <a:solidFill>
                                <a:schemeClr val="tx1"/>
                              </a:solidFill>
                              <a:latin typeface="Cambria Math" panose="02040503050406030204"/>
                              <a:cs typeface="+mn-ea"/>
                            </a:rPr>
                            <m:t>′</m:t>
                          </m:r>
                        </m:sup>
                      </m:sSubSup>
                      <m:r>
                        <a:rPr lang="en-US" altLang="zh-CN" sz="2000">
                          <a:solidFill>
                            <a:schemeClr val="tx1"/>
                          </a:solidFill>
                          <a:latin typeface="Cambria Math" panose="02040503050406030204"/>
                          <a:cs typeface="+mn-ea"/>
                        </a:rPr>
                        <m:t>=</m:t>
                      </m:r>
                      <m:sSup>
                        <m:sSupPr>
                          <m:ctrlPr>
                            <a:rPr lang="zh-CN" altLang="zh-CN" sz="2000" i="1">
                              <a:solidFill>
                                <a:schemeClr val="tx1"/>
                              </a:solidFill>
                              <a:latin typeface="Cambria Math" panose="02040503050406030204"/>
                              <a:cs typeface="+mn-ea"/>
                            </a:rPr>
                          </m:ctrlPr>
                        </m:sSupPr>
                        <m:e>
                          <m:sSub>
                            <m:sSubPr>
                              <m:ctrlPr>
                                <a:rPr lang="zh-CN" altLang="zh-CN" sz="2000" i="1">
                                  <a:solidFill>
                                    <a:schemeClr val="tx1"/>
                                  </a:solidFill>
                                  <a:latin typeface="Cambria Math" panose="02040503050406030204"/>
                                  <a:cs typeface="+mn-ea"/>
                                </a:rPr>
                              </m:ctrlPr>
                            </m:sSubPr>
                            <m:e>
                              <m:r>
                                <a:rPr lang="en-US" altLang="zh-CN" sz="2000">
                                  <a:solidFill>
                                    <a:schemeClr val="tx1"/>
                                  </a:solidFill>
                                  <a:latin typeface="Cambria Math" panose="02040503050406030204"/>
                                  <a:cs typeface="+mn-ea"/>
                                </a:rPr>
                                <m:t>𝒘</m:t>
                              </m:r>
                            </m:e>
                            <m:sub>
                              <m:r>
                                <a:rPr lang="en-US" altLang="zh-CN" sz="2000">
                                  <a:solidFill>
                                    <a:schemeClr val="tx1"/>
                                  </a:solidFill>
                                  <a:latin typeface="Cambria Math" panose="02040503050406030204"/>
                                  <a:cs typeface="+mn-ea"/>
                                </a:rPr>
                                <m:t>𝑖</m:t>
                              </m:r>
                            </m:sub>
                          </m:sSub>
                        </m:e>
                        <m:sup>
                          <m:r>
                            <a:rPr lang="en-US" altLang="zh-CN" sz="2000">
                              <a:solidFill>
                                <a:schemeClr val="tx1"/>
                              </a:solidFill>
                              <a:latin typeface="Cambria Math" panose="02040503050406030204"/>
                              <a:cs typeface="+mn-ea"/>
                            </a:rPr>
                            <m:t>𝑇</m:t>
                          </m:r>
                        </m:sup>
                      </m:sSup>
                      <m:r>
                        <a:rPr lang="en-US" altLang="zh-CN" sz="2000">
                          <a:solidFill>
                            <a:schemeClr val="tx1"/>
                          </a:solidFill>
                          <a:latin typeface="Cambria Math" panose="02040503050406030204"/>
                          <a:cs typeface="+mn-ea"/>
                        </a:rPr>
                        <m:t>𝑿</m:t>
                      </m:r>
                      <m:r>
                        <a:rPr lang="en-US" altLang="zh-CN" sz="2000">
                          <a:solidFill>
                            <a:schemeClr val="tx1"/>
                          </a:solidFill>
                          <a:latin typeface="Cambria Math" panose="02040503050406030204"/>
                          <a:cs typeface="+mn-ea"/>
                        </a:rPr>
                        <m:t>,  </m:t>
                      </m:r>
                      <m:r>
                        <a:rPr lang="en-US" altLang="zh-CN" sz="2000">
                          <a:solidFill>
                            <a:schemeClr val="tx1"/>
                          </a:solidFill>
                          <a:latin typeface="Cambria Math" panose="02040503050406030204"/>
                          <a:cs typeface="+mn-ea"/>
                        </a:rPr>
                        <m:t>𝑖</m:t>
                      </m:r>
                      <m:r>
                        <a:rPr lang="en-US" altLang="zh-CN" sz="2000">
                          <a:solidFill>
                            <a:schemeClr val="tx1"/>
                          </a:solidFill>
                          <a:latin typeface="Cambria Math" panose="02040503050406030204"/>
                          <a:cs typeface="+mn-ea"/>
                        </a:rPr>
                        <m:t>=</m:t>
                      </m:r>
                      <m:r>
                        <a:rPr lang="en-US" altLang="zh-CN" sz="2000">
                          <a:solidFill>
                            <a:schemeClr val="tx1"/>
                          </a:solidFill>
                          <a:latin typeface="Cambria Math" panose="02040503050406030204"/>
                          <a:cs typeface="+mn-ea"/>
                        </a:rPr>
                        <m:t>1</m:t>
                      </m:r>
                      <m:r>
                        <a:rPr lang="en-US" altLang="zh-CN" sz="2000">
                          <a:solidFill>
                            <a:schemeClr val="tx1"/>
                          </a:solidFill>
                          <a:latin typeface="Cambria Math" panose="02040503050406030204"/>
                          <a:cs typeface="+mn-ea"/>
                        </a:rPr>
                        <m:t>,</m:t>
                      </m:r>
                      <m:r>
                        <a:rPr lang="en-US" altLang="zh-CN" sz="2000">
                          <a:solidFill>
                            <a:schemeClr val="tx1"/>
                          </a:solidFill>
                          <a:latin typeface="Cambria Math" panose="02040503050406030204"/>
                          <a:cs typeface="+mn-ea"/>
                        </a:rPr>
                        <m:t>2</m:t>
                      </m:r>
                      <m:r>
                        <a:rPr lang="en-US" altLang="zh-CN" sz="2000">
                          <a:solidFill>
                            <a:schemeClr val="tx1"/>
                          </a:solidFill>
                          <a:latin typeface="Cambria Math" panose="02040503050406030204"/>
                          <a:cs typeface="+mn-ea"/>
                        </a:rPr>
                        <m:t>,</m:t>
                      </m:r>
                      <m:r>
                        <a:rPr lang="en-US" altLang="zh-CN" sz="2000">
                          <a:solidFill>
                            <a:schemeClr val="tx1"/>
                          </a:solidFill>
                          <a:latin typeface="Cambria Math" panose="02040503050406030204"/>
                          <a:cs typeface="+mn-ea"/>
                        </a:rPr>
                        <m:t>3</m:t>
                      </m:r>
                    </m:oMath>
                  </m:oMathPara>
                </a14:m>
                <a:endParaRPr lang="zh-CN" altLang="zh-CN" sz="2000" dirty="0">
                  <a:solidFill>
                    <a:schemeClr val="tx1"/>
                  </a:solidFill>
                  <a:latin typeface="+mn-ea"/>
                  <a:cs typeface="+mn-ea"/>
                </a:endParaRPr>
              </a:p>
              <a:p>
                <a:r>
                  <a:rPr lang="zh-CN" altLang="en-US" sz="2000" dirty="0">
                    <a:latin typeface="+mn-ea"/>
                    <a:cs typeface="+mn-ea"/>
                  </a:rPr>
                  <a:t>即有：</a:t>
                </a:r>
                <a:endParaRPr lang="en-US" altLang="zh-CN" sz="2000" dirty="0" smtClean="0">
                  <a:latin typeface="+mn-ea"/>
                  <a:cs typeface="+mn-ea"/>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r>
                        <a:rPr lang="en-US" altLang="zh-CN" sz="2000">
                          <a:latin typeface="Cambria Math" panose="02040503050406030204"/>
                          <a:cs typeface="+mn-ea"/>
                        </a:rPr>
                        <m:t> =</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4568</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3130</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2</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4706</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3</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2400</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4</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2509</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5</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2624</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6</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3197</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7</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4247</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8</m:t>
                          </m:r>
                        </m:sub>
                      </m:sSub>
                      <m:r>
                        <a:rPr lang="en-US" altLang="zh-CN" sz="2000">
                          <a:latin typeface="Cambria Math" panose="02040503050406030204"/>
                          <a:cs typeface="+mn-ea"/>
                        </a:rPr>
                        <m:t>   </m:t>
                      </m:r>
                    </m:oMath>
                  </m:oMathPara>
                </a14:m>
                <a:endParaRPr lang="en-US" altLang="zh-CN" sz="2000" dirty="0">
                  <a:latin typeface="+mn-ea"/>
                  <a:cs typeface="+mn-ea"/>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2</m:t>
                          </m:r>
                        </m:sub>
                        <m:sup>
                          <m:r>
                            <a:rPr lang="en-US" altLang="zh-CN" sz="2000">
                              <a:latin typeface="Cambria Math" panose="02040503050406030204"/>
                              <a:cs typeface="+mn-ea"/>
                            </a:rPr>
                            <m:t>′</m:t>
                          </m:r>
                        </m:sup>
                      </m:sSubSup>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2585</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4038</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2</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1084</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3</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4878</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4</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4980</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5</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1699</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6</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4010</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7</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2877</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8</m:t>
                          </m:r>
                        </m:sub>
                      </m:sSub>
                    </m:oMath>
                  </m:oMathPara>
                </a14:m>
                <a:endParaRPr lang="en-US" altLang="zh-CN" sz="2000" dirty="0" smtClean="0">
                  <a:latin typeface="+mn-ea"/>
                  <a:cs typeface="+mn-ea"/>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3</m:t>
                          </m:r>
                        </m:sub>
                        <m:sup>
                          <m:r>
                            <a:rPr lang="en-US" altLang="zh-CN" sz="2000">
                              <a:latin typeface="Cambria Math" panose="02040503050406030204"/>
                              <a:cs typeface="+mn-ea"/>
                            </a:rPr>
                            <m:t>′</m:t>
                          </m:r>
                        </m:sup>
                      </m:sSubSup>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1099</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2459</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2</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1924</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3</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3340</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4</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2493</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5</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7227</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6</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3972</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7</m:t>
                          </m:r>
                        </m:sub>
                      </m:sSub>
                      <m:r>
                        <a:rPr lang="en-US" altLang="zh-CN" sz="2000">
                          <a:latin typeface="Cambria Math" panose="02040503050406030204"/>
                          <a:cs typeface="+mn-ea"/>
                        </a:rPr>
                        <m:t>+</m:t>
                      </m:r>
                      <m:r>
                        <a:rPr lang="en-US" altLang="zh-CN" sz="2000">
                          <a:latin typeface="Cambria Math" panose="02040503050406030204"/>
                          <a:cs typeface="+mn-ea"/>
                        </a:rPr>
                        <m:t>0</m:t>
                      </m:r>
                      <m:r>
                        <a:rPr lang="en-US" altLang="zh-CN" sz="2000">
                          <a:latin typeface="Cambria Math" panose="02040503050406030204"/>
                          <a:cs typeface="+mn-ea"/>
                        </a:rPr>
                        <m:t>.</m:t>
                      </m:r>
                      <m:r>
                        <a:rPr lang="en-US" altLang="zh-CN" sz="2000">
                          <a:latin typeface="Cambria Math" panose="02040503050406030204"/>
                          <a:cs typeface="+mn-ea"/>
                        </a:rPr>
                        <m:t>1915</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8</m:t>
                          </m:r>
                        </m:sub>
                      </m:sSub>
                    </m:oMath>
                  </m:oMathPara>
                </a14:m>
                <a:endParaRPr lang="en-US" altLang="zh-CN" sz="2000" dirty="0">
                  <a:latin typeface="+mn-ea"/>
                  <a:cs typeface="+mn-ea"/>
                </a:endParaRPr>
              </a:p>
              <a:p>
                <a:endParaRPr lang="en-US" altLang="zh-CN" sz="2000" dirty="0">
                  <a:latin typeface="+mn-ea"/>
                  <a:cs typeface="+mn-ea"/>
                </a:endParaRPr>
              </a:p>
              <a:p>
                <a:pPr lvl="1"/>
                <a:endParaRPr lang="en-US" altLang="zh-CN" sz="2400" dirty="0">
                  <a:solidFill>
                    <a:srgbClr val="0000FF"/>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000" dirty="0" smtClean="0">
                <a:latin typeface="+mn-ea"/>
                <a:cs typeface="+mn-ea"/>
              </a:rPr>
              <a:t>带入各省市</a:t>
            </a:r>
            <a:r>
              <a:rPr lang="zh-CN" altLang="en-US" sz="2000" dirty="0">
                <a:latin typeface="+mn-ea"/>
                <a:cs typeface="+mn-ea"/>
              </a:rPr>
              <a:t>规范</a:t>
            </a:r>
            <a:r>
              <a:rPr lang="zh-CN" altLang="zh-CN" sz="2000" dirty="0" smtClean="0">
                <a:latin typeface="+mn-ea"/>
                <a:cs typeface="+mn-ea"/>
              </a:rPr>
              <a:t>化</a:t>
            </a:r>
            <a:r>
              <a:rPr lang="zh-CN" altLang="zh-CN" sz="2000" dirty="0">
                <a:latin typeface="+mn-ea"/>
                <a:cs typeface="+mn-ea"/>
              </a:rPr>
              <a:t>后的数据，各省份经济数据的主成分如下表</a:t>
            </a:r>
            <a:endParaRPr lang="en-US" altLang="zh-CN" sz="2000" dirty="0">
              <a:latin typeface="+mn-ea"/>
              <a:cs typeface="+mn-ea"/>
            </a:endParaRPr>
          </a:p>
          <a:p>
            <a:pPr marL="0" indent="0">
              <a:buNone/>
            </a:pPr>
            <a:endParaRPr lang="en-US" altLang="zh-CN" sz="2000" dirty="0">
              <a:latin typeface="+mn-ea"/>
              <a:cs typeface="+mn-ea"/>
            </a:endParaRPr>
          </a:p>
          <a:p>
            <a:endParaRPr lang="en-US" altLang="zh-CN" sz="2000" dirty="0">
              <a:latin typeface="+mn-ea"/>
              <a:cs typeface="+mn-ea"/>
            </a:endParaRPr>
          </a:p>
          <a:p>
            <a:pPr lvl="1"/>
            <a:endParaRPr lang="en-US" altLang="zh-CN" sz="2400" dirty="0">
              <a:solidFill>
                <a:srgbClr val="0000FF"/>
              </a:solidFill>
              <a:latin typeface="+mn-ea"/>
              <a:cs typeface="+mn-ea"/>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971600" y="1772816"/>
              <a:ext cx="6552730" cy="4392488"/>
            </p:xfrm>
            <a:graphic>
              <a:graphicData uri="http://schemas.openxmlformats.org/drawingml/2006/table">
                <a:tbl>
                  <a:tblPr firstRow="1" firstCol="1" bandRow="1">
                    <a:tableStyleId>{5940675A-B579-460E-94D1-54222C63F5DA}</a:tableStyleId>
                  </a:tblPr>
                  <a:tblGrid>
                    <a:gridCol w="846298"/>
                    <a:gridCol w="846298"/>
                    <a:gridCol w="846298"/>
                    <a:gridCol w="844183"/>
                    <a:gridCol w="843127"/>
                    <a:gridCol w="846298"/>
                    <a:gridCol w="754377"/>
                    <a:gridCol w="725851"/>
                  </a:tblGrid>
                  <a:tr h="240959">
                    <a:tc>
                      <a:txBody>
                        <a:bodyPr/>
                        <a:lstStyle/>
                        <a:p>
                          <a:pPr algn="just">
                            <a:lnSpc>
                              <a:spcPct val="100000"/>
                            </a:lnSpc>
                            <a:spcBef>
                              <a:spcPts val="0"/>
                            </a:spcBef>
                            <a:spcAft>
                              <a:spcPts val="0"/>
                            </a:spcAft>
                          </a:pPr>
                          <a:r>
                            <a:rPr lang="en-US" sz="1050" kern="100" dirty="0">
                              <a:effectLst/>
                              <a:ea typeface="+mn-ea"/>
                              <a:cs typeface="+mn-ea"/>
                            </a:rPr>
                            <a:t> </a:t>
                          </a:r>
                          <a:endParaRPr lang="zh-CN" sz="1600" kern="100" dirty="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北京</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天津</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河北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山西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内蒙古</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辽宁</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吉林</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1</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dirty="0">
                              <a:effectLst/>
                              <a:ea typeface="+mn-ea"/>
                              <a:cs typeface="+mn-ea"/>
                            </a:rPr>
                            <a:t>-0.8266</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0.6564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1.3585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-0.9888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-1.6211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1.6632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-0.3868</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2</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dirty="0">
                              <a:effectLst/>
                              <a:ea typeface="+mn-ea"/>
                              <a:cs typeface="+mn-ea"/>
                            </a:rPr>
                            <a:t>2.2582</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-2.6378</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2.3513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0.3905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0.7253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0.9719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-0.4226</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3</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0.5399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-1.1725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-1.3128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-0.5717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-0.6231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-1.2106</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河南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湖北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湖南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广东</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广西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海南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四川</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1</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1.023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-0.2825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-0.4101</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4.6123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-1.1412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-0.5639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0.5699</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2</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2.1457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1.4488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1.063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-1.2982</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0.3656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-2.2874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1.9764</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3</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-0.9401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1.1445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0.2546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0.0959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0.3815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-2.4087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0.852</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上海</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江苏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浙江</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安徽</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福建</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江西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山东</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1</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3.1951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3.5689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1.883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0.4451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0.4181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-1.3898</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3.0006</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2</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-3.2802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1.2629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-0.4864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0.1197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-0.9188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0.3006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2.0659</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3</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2.8822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0.3835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0.2257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-1.862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-0.6569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-0.5293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0.5468</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云南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西藏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陕西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甘肃</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青海</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宁夏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新疆</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1</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-2.0197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-2.0175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-1.7772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-2.1163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-2.3478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-2.1619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-1.7232</a:t>
                          </a:r>
                          <a:endParaRPr lang="zh-CN" sz="1600" kern="10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2</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0.7238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-2.0169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0.7078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0.1682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-1.074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-0.9936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-0.0422</a:t>
                          </a:r>
                          <a:endParaRPr lang="zh-CN" sz="1600" kern="100" dirty="0">
                            <a:effectLst/>
                            <a:latin typeface="Calibri" panose="020F0502020204030204" charset="0"/>
                            <a:ea typeface="+mn-ea"/>
                            <a:cs typeface="+mn-ea"/>
                          </a:endParaRPr>
                        </a:p>
                      </a:txBody>
                      <a:tcPr marL="68580" marR="68580" marT="0" marB="0" anchor="ctr"/>
                    </a:tc>
                  </a:tr>
                  <a:tr h="285721">
                    <a:tc>
                      <a:txBody>
                        <a:bodyPr/>
                        <a:lstStyle/>
                        <a:p>
                          <a:pPr algn="just">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zh-CN" sz="1600" i="1" kern="100">
                                        <a:effectLst/>
                                        <a:latin typeface="Cambria Math" panose="02040503050406030204"/>
                                        <a:ea typeface="+mn-ea"/>
                                        <a:cs typeface="+mn-ea"/>
                                      </a:rPr>
                                    </m:ctrlPr>
                                  </m:sSubSupPr>
                                  <m:e>
                                    <m:r>
                                      <a:rPr lang="en-US" sz="1600" kern="100">
                                        <a:effectLst/>
                                        <a:latin typeface="Cambria Math" panose="02040503050406030204" charset="0"/>
                                        <a:ea typeface="+mn-ea"/>
                                        <a:cs typeface="+mn-ea"/>
                                      </a:rPr>
                                      <m:t>𝒛</m:t>
                                    </m:r>
                                  </m:e>
                                  <m:sub>
                                    <m:r>
                                      <a:rPr lang="en-US" sz="1600" kern="100">
                                        <a:effectLst/>
                                        <a:latin typeface="Cambria Math" panose="02040503050406030204" charset="0"/>
                                        <a:ea typeface="+mn-ea"/>
                                        <a:cs typeface="+mn-ea"/>
                                      </a:rPr>
                                      <m:t>3</m:t>
                                    </m:r>
                                  </m:sub>
                                  <m:sup>
                                    <m:r>
                                      <a:rPr lang="en-US" sz="1600" kern="100">
                                        <a:effectLst/>
                                        <a:latin typeface="Cambria Math" panose="02040503050406030204" charset="0"/>
                                        <a:ea typeface="+mn-ea"/>
                                        <a:cs typeface="+mn-ea"/>
                                      </a:rPr>
                                      <m:t>′</m:t>
                                    </m:r>
                                  </m:sup>
                                </m:sSubSup>
                              </m:oMath>
                            </m:oMathPara>
                          </a14:m>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en-US" sz="1050" kern="100">
                              <a:effectLst/>
                              <a:ea typeface="+mn-ea"/>
                              <a:cs typeface="+mn-ea"/>
                            </a:rPr>
                            <a:t>1.8898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0.0156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0.459</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0.6939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0.2626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-0.4881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1.019</a:t>
                          </a:r>
                          <a:endParaRPr lang="zh-CN" sz="1600" kern="100" dirty="0">
                            <a:effectLst/>
                            <a:latin typeface="Calibri" panose="020F0502020204030204" charset="0"/>
                            <a:ea typeface="+mn-ea"/>
                            <a:cs typeface="+mn-ea"/>
                          </a:endParaRPr>
                        </a:p>
                      </a:txBody>
                      <a:tcPr marL="68580" marR="68580" marT="0" marB="0" anchor="ctr"/>
                    </a:tc>
                  </a:tr>
                </a:tbl>
              </a:graphicData>
            </a:graphic>
          </p:graphicFrame>
        </mc:Choice>
        <mc:Fallback xmlns="">
          <p:graphicFrame>
            <p:nvGraphicFramePr>
              <p:cNvPr id="4" name="表格 3"/>
              <p:cNvGraphicFramePr>
                <a:graphicFrameLocks noGrp="1"/>
              </p:cNvGraphicFramePr>
              <p:nvPr/>
            </p:nvGraphicFramePr>
            <p:xfrm>
              <a:off x="971600" y="1772816"/>
              <a:ext cx="6552730" cy="4392488"/>
            </p:xfrm>
            <a:graphic>
              <a:graphicData uri="http://schemas.openxmlformats.org/drawingml/2006/table">
                <a:tbl>
                  <a:tblPr firstRow="1" firstCol="1" bandRow="1">
                    <a:tableStyleId>{5940675A-B579-460E-94D1-54222C63F5DA}</a:tableStyleId>
                  </a:tblPr>
                  <a:tblGrid>
                    <a:gridCol w="846298"/>
                    <a:gridCol w="846298"/>
                    <a:gridCol w="846298"/>
                    <a:gridCol w="844183"/>
                    <a:gridCol w="843127"/>
                    <a:gridCol w="846298"/>
                    <a:gridCol w="754377"/>
                    <a:gridCol w="725851"/>
                  </a:tblGrid>
                  <a:tr h="240959">
                    <a:tc>
                      <a:txBody>
                        <a:bodyPr/>
                        <a:lstStyle/>
                        <a:p>
                          <a:pPr algn="just">
                            <a:lnSpc>
                              <a:spcPct val="100000"/>
                            </a:lnSpc>
                            <a:spcBef>
                              <a:spcPts val="0"/>
                            </a:spcBef>
                            <a:spcAft>
                              <a:spcPts val="0"/>
                            </a:spcAft>
                          </a:pPr>
                          <a:r>
                            <a:rPr lang="en-US" sz="1050" kern="100" dirty="0">
                              <a:effectLst/>
                              <a:ea typeface="+mn-ea"/>
                              <a:cs typeface="+mn-ea"/>
                            </a:rPr>
                            <a:t> </a:t>
                          </a:r>
                          <a:endParaRPr lang="zh-CN" sz="1600" kern="100" dirty="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北京</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天津</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河北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山西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内蒙古</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辽宁</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吉林</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dirty="0">
                              <a:effectLst/>
                              <a:ea typeface="+mn-ea"/>
                              <a:cs typeface="+mn-ea"/>
                            </a:rPr>
                            <a:t>-0.8266</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0.6564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1.3585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-0.9888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-1.6211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1.6632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-0.3868</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dirty="0">
                              <a:effectLst/>
                              <a:ea typeface="+mn-ea"/>
                              <a:cs typeface="+mn-ea"/>
                            </a:rPr>
                            <a:t>2.2582</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-2.6378</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2.3513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0.3905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0.7253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0.9719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-0.4226</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0.5399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-1.1725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-1.3128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-0.5717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-0.6231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-1.2106</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河南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湖北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湖南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广东</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广西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海南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四川</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1.023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-0.2825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-0.4101</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4.6123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-1.1412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-0.5639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0.5699</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2.1457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1.4488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1.063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-1.2982</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0.3656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-2.2874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1.9764</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-0.9401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1.1445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0.2546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0.0959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0.3815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-2.4087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0.852</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上海</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江苏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浙江</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安徽</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福建</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江西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山东</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3.1951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3.5689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1.883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0.4451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0.4181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-1.3898</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3.0006</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-3.2802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1.2629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-0.4864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0.1197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-0.9188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0.3006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2.0659</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2.8822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0.3835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0.2257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-1.862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-0.6569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-0.5293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0.5468</a:t>
                          </a:r>
                          <a:endParaRPr lang="zh-CN" sz="1600" kern="100">
                            <a:effectLst/>
                            <a:latin typeface="Calibri" panose="020F0502020204030204" charset="0"/>
                            <a:ea typeface="+mn-ea"/>
                            <a:cs typeface="+mn-ea"/>
                          </a:endParaRPr>
                        </a:p>
                      </a:txBody>
                      <a:tcPr marL="68580" marR="68580" marT="0" marB="0" anchor="ctr"/>
                    </a:tc>
                  </a:tr>
                  <a:tr h="240959">
                    <a:tc>
                      <a:txBody>
                        <a:bodyPr/>
                        <a:lstStyle/>
                        <a:p>
                          <a:pPr algn="just">
                            <a:lnSpc>
                              <a:spcPct val="100000"/>
                            </a:lnSpc>
                            <a:spcBef>
                              <a:spcPts val="0"/>
                            </a:spcBef>
                            <a:spcAft>
                              <a:spcPts val="0"/>
                            </a:spcAft>
                          </a:pPr>
                          <a:r>
                            <a:rPr lang="en-US" sz="1050" kern="100">
                              <a:effectLst/>
                              <a:ea typeface="+mn-ea"/>
                              <a:cs typeface="+mn-ea"/>
                            </a:rPr>
                            <a:t> </a:t>
                          </a:r>
                          <a:endParaRPr lang="zh-CN" sz="1600" kern="100">
                            <a:effectLst/>
                            <a:latin typeface="Calibri" panose="020F0502020204030204" charset="0"/>
                            <a:ea typeface="+mn-ea"/>
                            <a:cs typeface="+mn-ea"/>
                          </a:endParaRPr>
                        </a:p>
                      </a:txBody>
                      <a:tcPr marL="68580" marR="68580" marT="0" marB="0"/>
                    </a:tc>
                    <a:tc>
                      <a:txBody>
                        <a:bodyPr/>
                        <a:lstStyle/>
                        <a:p>
                          <a:pPr algn="just">
                            <a:lnSpc>
                              <a:spcPct val="100000"/>
                            </a:lnSpc>
                            <a:spcBef>
                              <a:spcPts val="0"/>
                            </a:spcBef>
                            <a:spcAft>
                              <a:spcPts val="0"/>
                            </a:spcAft>
                          </a:pPr>
                          <a:r>
                            <a:rPr lang="zh-CN" sz="1050" kern="100">
                              <a:effectLst/>
                              <a:ea typeface="+mn-ea"/>
                              <a:cs typeface="+mn-ea"/>
                            </a:rPr>
                            <a:t>云南</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西藏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陕西</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甘肃</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青海</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宁夏</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zh-CN" sz="1050" kern="100">
                              <a:effectLst/>
                              <a:ea typeface="+mn-ea"/>
                              <a:cs typeface="+mn-ea"/>
                            </a:rPr>
                            <a:t>新疆</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-2.0197</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-2.0175</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-1.7772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-2.1163</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-2.3478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-2.1619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-1.7232</a:t>
                          </a:r>
                          <a:endParaRPr lang="zh-CN" sz="1600" kern="10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0.7238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-2.0169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0.7078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0.1682</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-1.074</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-0.9936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-0.0422</a:t>
                          </a:r>
                          <a:endParaRPr lang="zh-CN" sz="1600" kern="100" dirty="0">
                            <a:effectLst/>
                            <a:latin typeface="Calibri" panose="020F0502020204030204" charset="0"/>
                            <a:ea typeface="+mn-ea"/>
                            <a:cs typeface="+mn-ea"/>
                          </a:endParaRPr>
                        </a:p>
                      </a:txBody>
                      <a:tcPr marL="68580" marR="68580" marT="0" marB="0" anchor="ctr"/>
                    </a:tc>
                  </a:tr>
                  <a:tr h="285750">
                    <a:tc>
                      <a:txBody>
                        <a:bodyPr/>
                        <a:lstStyle/>
                        <a:p>
                          <a:endParaRPr lang="zh-CN"/>
                        </a:p>
                      </a:txBody>
                      <a:tcPr marL="68580" marR="68580" marT="0" marB="0">
                        <a:blipFill>
                          <a:blip r:embed="rId1"/>
                        </a:blipFill>
                      </a:tcPr>
                    </a:tc>
                    <a:tc>
                      <a:txBody>
                        <a:bodyPr/>
                        <a:lstStyle/>
                        <a:p>
                          <a:pPr algn="just">
                            <a:lnSpc>
                              <a:spcPct val="100000"/>
                            </a:lnSpc>
                            <a:spcBef>
                              <a:spcPts val="0"/>
                            </a:spcBef>
                            <a:spcAft>
                              <a:spcPts val="0"/>
                            </a:spcAft>
                          </a:pPr>
                          <a:r>
                            <a:rPr lang="en-US" sz="1050" kern="100">
                              <a:effectLst/>
                              <a:ea typeface="+mn-ea"/>
                              <a:cs typeface="+mn-ea"/>
                            </a:rPr>
                            <a:t>1.8898</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0.0156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0.459</a:t>
                          </a:r>
                          <a:endParaRPr lang="zh-CN" sz="1600" kern="100" dirty="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0.6939</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0.2626</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a:effectLst/>
                              <a:ea typeface="+mn-ea"/>
                              <a:cs typeface="+mn-ea"/>
                            </a:rPr>
                            <a:t>-0.4881</a:t>
                          </a:r>
                          <a:endParaRPr lang="zh-CN" sz="1600" kern="100">
                            <a:effectLst/>
                            <a:latin typeface="Calibri" panose="020F0502020204030204" charset="0"/>
                            <a:ea typeface="+mn-ea"/>
                            <a:cs typeface="+mn-ea"/>
                          </a:endParaRPr>
                        </a:p>
                      </a:txBody>
                      <a:tcPr marL="68580" marR="68580" marT="0" marB="0" anchor="ctr"/>
                    </a:tc>
                    <a:tc>
                      <a:txBody>
                        <a:bodyPr/>
                        <a:lstStyle/>
                        <a:p>
                          <a:pPr algn="just">
                            <a:lnSpc>
                              <a:spcPct val="100000"/>
                            </a:lnSpc>
                            <a:spcBef>
                              <a:spcPts val="0"/>
                            </a:spcBef>
                            <a:spcAft>
                              <a:spcPts val="0"/>
                            </a:spcAft>
                          </a:pPr>
                          <a:r>
                            <a:rPr lang="en-US" sz="1050" kern="100" dirty="0">
                              <a:effectLst/>
                              <a:ea typeface="+mn-ea"/>
                              <a:cs typeface="+mn-ea"/>
                            </a:rPr>
                            <a:t>1.019</a:t>
                          </a:r>
                          <a:endParaRPr lang="zh-CN" sz="1600" kern="100" dirty="0">
                            <a:effectLst/>
                            <a:latin typeface="Calibri" panose="020F0502020204030204" charset="0"/>
                            <a:ea typeface="+mn-ea"/>
                            <a:cs typeface="+mn-ea"/>
                          </a:endParaRPr>
                        </a:p>
                      </a:txBody>
                      <a:tcPr marL="68580" marR="68580" marT="0" marB="0" anchor="ctr"/>
                    </a:tc>
                  </a:tr>
                </a:tbl>
              </a:graphicData>
            </a:graphic>
          </p:graphicFrame>
        </mc:Fallback>
      </mc:AlternateContent>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主成分分析</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2000" dirty="0" smtClean="0">
                  <a:latin typeface="+mn-ea"/>
                  <a:cs typeface="+mn-ea"/>
                </a:endParaRPr>
              </a:p>
              <a:p>
                <a:endParaRPr lang="en-US" altLang="zh-CN" sz="2000" dirty="0">
                  <a:latin typeface="+mn-ea"/>
                  <a:cs typeface="+mn-ea"/>
                </a:endParaRPr>
              </a:p>
              <a:p>
                <a:endParaRPr lang="en-US" altLang="zh-CN" sz="2000" dirty="0" smtClean="0">
                  <a:latin typeface="+mn-ea"/>
                  <a:cs typeface="+mn-ea"/>
                </a:endParaRPr>
              </a:p>
              <a:p>
                <a:endParaRPr lang="en-US" altLang="zh-CN" sz="2000" dirty="0">
                  <a:latin typeface="+mn-ea"/>
                  <a:cs typeface="+mn-ea"/>
                </a:endParaRPr>
              </a:p>
              <a:p>
                <a:r>
                  <a:rPr lang="zh-CN" altLang="zh-CN" sz="2000" dirty="0" smtClean="0">
                    <a:latin typeface="+mn-ea"/>
                    <a:cs typeface="+mn-ea"/>
                  </a:rPr>
                  <a:t>经</a:t>
                </a:r>
                <a:r>
                  <a:rPr lang="en-US" altLang="zh-CN" sz="2000" dirty="0">
                    <a:latin typeface="+mn-ea"/>
                    <a:cs typeface="+mn-ea"/>
                  </a:rPr>
                  <a:t>PCA</a:t>
                </a:r>
                <a:r>
                  <a:rPr lang="zh-CN" altLang="zh-CN" sz="2000" dirty="0">
                    <a:latin typeface="+mn-ea"/>
                    <a:cs typeface="+mn-ea"/>
                  </a:rPr>
                  <a:t>方法降维后得到的三个数据向量</a:t>
                </a:r>
                <a14:m>
                  <m:oMath xmlns:m="http://schemas.openxmlformats.org/officeDocument/2006/math">
                    <m:r>
                      <a:rPr lang="zh-CN" altLang="zh-CN" sz="2000">
                        <a:latin typeface="Cambria Math" panose="02040503050406030204"/>
                        <a:cs typeface="+mn-ea"/>
                      </a:rPr>
                      <m:t> </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r>
                      <a:rPr lang="en-US" altLang="zh-CN" sz="2000">
                        <a:latin typeface="Cambria Math" panose="02040503050406030204"/>
                        <a:cs typeface="+mn-ea"/>
                      </a:rPr>
                      <m:t>,</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2</m:t>
                        </m:r>
                      </m:sub>
                      <m:sup>
                        <m:r>
                          <a:rPr lang="en-US" altLang="zh-CN" sz="2000">
                            <a:latin typeface="Cambria Math" panose="02040503050406030204"/>
                            <a:cs typeface="+mn-ea"/>
                          </a:rPr>
                          <m:t>′</m:t>
                        </m:r>
                      </m:sup>
                    </m:sSubSup>
                    <m:r>
                      <a:rPr lang="en-US" altLang="zh-CN" sz="2000">
                        <a:latin typeface="Cambria Math" panose="02040503050406030204"/>
                        <a:cs typeface="+mn-ea"/>
                      </a:rPr>
                      <m:t>,</m:t>
                    </m:r>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3</m:t>
                        </m:r>
                      </m:sub>
                      <m:sup>
                        <m:r>
                          <a:rPr lang="en-US" altLang="zh-CN" sz="2000">
                            <a:latin typeface="Cambria Math" panose="02040503050406030204"/>
                            <a:cs typeface="+mn-ea"/>
                          </a:rPr>
                          <m:t>′</m:t>
                        </m:r>
                      </m:sup>
                    </m:sSubSup>
                  </m:oMath>
                </a14:m>
                <a:r>
                  <a:rPr lang="zh-CN" altLang="zh-CN" sz="2000" dirty="0">
                    <a:latin typeface="+mn-ea"/>
                    <a:cs typeface="+mn-ea"/>
                  </a:rPr>
                  <a:t>均由原始数据的</a:t>
                </a:r>
                <a:r>
                  <a:rPr lang="en-US" altLang="zh-CN" sz="2000" dirty="0">
                    <a:latin typeface="+mn-ea"/>
                    <a:cs typeface="+mn-ea"/>
                  </a:rPr>
                  <a:t>8</a:t>
                </a:r>
                <a:r>
                  <a:rPr lang="zh-CN" altLang="zh-CN" sz="2000" dirty="0">
                    <a:latin typeface="+mn-ea"/>
                    <a:cs typeface="+mn-ea"/>
                  </a:rPr>
                  <a:t>个指</a:t>
                </a:r>
                <a:r>
                  <a:rPr lang="zh-CN" altLang="en-US" sz="2000" dirty="0" smtClean="0">
                    <a:latin typeface="+mn-ea"/>
                    <a:cs typeface="+mn-ea"/>
                  </a:rPr>
                  <a:t>标</a:t>
                </a:r>
                <a:r>
                  <a:rPr lang="zh-CN" altLang="zh-CN" sz="2000" dirty="0">
                    <a:latin typeface="+mn-ea"/>
                    <a:cs typeface="+mn-ea"/>
                  </a:rPr>
                  <a:t>国民生产总值（</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oMath>
                </a14:m>
                <a:r>
                  <a:rPr lang="zh-CN" altLang="zh-CN" sz="2000" dirty="0">
                    <a:latin typeface="+mn-ea"/>
                    <a:cs typeface="+mn-ea"/>
                  </a:rPr>
                  <a:t>）；居民消费水平（</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2</m:t>
                        </m:r>
                      </m:sub>
                    </m:sSub>
                  </m:oMath>
                </a14:m>
                <a:r>
                  <a:rPr lang="zh-CN" altLang="zh-CN" sz="2000" dirty="0">
                    <a:latin typeface="+mn-ea"/>
                    <a:cs typeface="+mn-ea"/>
                  </a:rPr>
                  <a:t>）；固定资产投资（</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3</m:t>
                        </m:r>
                      </m:sub>
                    </m:sSub>
                  </m:oMath>
                </a14:m>
                <a:r>
                  <a:rPr lang="zh-CN" altLang="zh-CN" sz="2000" dirty="0">
                    <a:latin typeface="+mn-ea"/>
                    <a:cs typeface="+mn-ea"/>
                  </a:rPr>
                  <a:t>）；职工平均工资（</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4</m:t>
                        </m:r>
                      </m:sub>
                    </m:sSub>
                  </m:oMath>
                </a14:m>
                <a:r>
                  <a:rPr lang="zh-CN" altLang="zh-CN" sz="2000" dirty="0">
                    <a:latin typeface="+mn-ea"/>
                    <a:cs typeface="+mn-ea"/>
                  </a:rPr>
                  <a:t>）；货物周转量（</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5</m:t>
                        </m:r>
                      </m:sub>
                    </m:sSub>
                  </m:oMath>
                </a14:m>
                <a:r>
                  <a:rPr lang="zh-CN" altLang="zh-CN" sz="2000" dirty="0">
                    <a:latin typeface="+mn-ea"/>
                    <a:cs typeface="+mn-ea"/>
                  </a:rPr>
                  <a:t>）；居民消费指数（</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6</m:t>
                        </m:r>
                      </m:sub>
                    </m:sSub>
                  </m:oMath>
                </a14:m>
                <a:r>
                  <a:rPr lang="zh-CN" altLang="zh-CN" sz="2000" dirty="0">
                    <a:latin typeface="+mn-ea"/>
                    <a:cs typeface="+mn-ea"/>
                  </a:rPr>
                  <a:t>）；商品零售价格指数（</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7</m:t>
                        </m:r>
                      </m:sub>
                    </m:sSub>
                  </m:oMath>
                </a14:m>
                <a:r>
                  <a:rPr lang="zh-CN" altLang="zh-CN" sz="2000" dirty="0">
                    <a:latin typeface="+mn-ea"/>
                    <a:cs typeface="+mn-ea"/>
                  </a:rPr>
                  <a:t>）；工业总产值（</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8</m:t>
                        </m:r>
                      </m:sub>
                    </m:sSub>
                  </m:oMath>
                </a14:m>
                <a:r>
                  <a:rPr lang="zh-CN" altLang="zh-CN" sz="2000" dirty="0" smtClean="0">
                    <a:latin typeface="+mn-ea"/>
                    <a:cs typeface="+mn-ea"/>
                  </a:rPr>
                  <a:t>）通过</a:t>
                </a:r>
                <a:r>
                  <a:rPr lang="zh-CN" altLang="zh-CN" sz="2000" dirty="0">
                    <a:latin typeface="+mn-ea"/>
                    <a:cs typeface="+mn-ea"/>
                  </a:rPr>
                  <a:t>线性组合得到，</a:t>
                </a:r>
                <a14:m>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oMath>
                </a14:m>
                <a:r>
                  <a:rPr lang="zh-CN" altLang="zh-CN" sz="2000" dirty="0" smtClean="0">
                    <a:latin typeface="+mn-ea"/>
                    <a:cs typeface="+mn-ea"/>
                  </a:rPr>
                  <a:t>的</a:t>
                </a:r>
                <a:r>
                  <a:rPr lang="en-US" altLang="zh-CN" sz="2000" dirty="0" smtClean="0">
                    <a:latin typeface="+mn-ea"/>
                    <a:cs typeface="+mn-ea"/>
                  </a:rPr>
                  <a:t>3</a:t>
                </a:r>
                <a:r>
                  <a:rPr lang="zh-CN" altLang="zh-CN" sz="2000" dirty="0">
                    <a:latin typeface="+mn-ea"/>
                    <a:cs typeface="+mn-ea"/>
                  </a:rPr>
                  <a:t>个指标</a:t>
                </a:r>
                <a14:m>
                  <m:oMath xmlns:m="http://schemas.openxmlformats.org/officeDocument/2006/math">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a:latin typeface="Cambria Math" panose="02040503050406030204"/>
                            <a:cs typeface="+mn-ea"/>
                          </a:rPr>
                          <m:t>1</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b="0" i="0" smtClean="0">
                            <a:latin typeface="Cambria Math" panose="02040503050406030204"/>
                            <a:cs typeface="+mn-ea"/>
                          </a:rPr>
                          <m:t>3</m:t>
                        </m:r>
                      </m:sub>
                    </m:sSub>
                    <m:r>
                      <a:rPr lang="en-US" altLang="zh-CN" sz="2000">
                        <a:latin typeface="Cambria Math" panose="02040503050406030204"/>
                        <a:cs typeface="+mn-ea"/>
                      </a:rPr>
                      <m:t>,</m:t>
                    </m:r>
                    <m:sSub>
                      <m:sSubPr>
                        <m:ctrlPr>
                          <a:rPr lang="zh-CN" altLang="zh-CN" sz="2000" i="1">
                            <a:latin typeface="Cambria Math" panose="02040503050406030204"/>
                            <a:cs typeface="+mn-ea"/>
                          </a:rPr>
                        </m:ctrlPr>
                      </m:sSubPr>
                      <m:e>
                        <m:r>
                          <a:rPr lang="en-US" altLang="zh-CN" sz="2000">
                            <a:latin typeface="Cambria Math" panose="02040503050406030204"/>
                            <a:cs typeface="+mn-ea"/>
                          </a:rPr>
                          <m:t>𝒂</m:t>
                        </m:r>
                      </m:e>
                      <m:sub>
                        <m:r>
                          <a:rPr lang="en-US" altLang="zh-CN" sz="2000" b="0" i="0" smtClean="0">
                            <a:latin typeface="Cambria Math" panose="02040503050406030204"/>
                            <a:cs typeface="+mn-ea"/>
                          </a:rPr>
                          <m:t>8</m:t>
                        </m:r>
                      </m:sub>
                    </m:sSub>
                  </m:oMath>
                </a14:m>
                <a:r>
                  <a:rPr lang="zh-CN" altLang="zh-CN" sz="2000" dirty="0">
                    <a:latin typeface="+mn-ea"/>
                    <a:cs typeface="+mn-ea"/>
                  </a:rPr>
                  <a:t>的</a:t>
                </a:r>
                <a:r>
                  <a:rPr lang="zh-CN" altLang="zh-CN" sz="2000" dirty="0" smtClean="0">
                    <a:latin typeface="+mn-ea"/>
                    <a:cs typeface="+mn-ea"/>
                  </a:rPr>
                  <a:t>组合</a:t>
                </a:r>
                <a:r>
                  <a:rPr lang="zh-CN" altLang="en-US" sz="2000" dirty="0">
                    <a:latin typeface="+mn-ea"/>
                    <a:cs typeface="+mn-ea"/>
                  </a:rPr>
                  <a:t>系数</a:t>
                </a:r>
                <a:r>
                  <a:rPr lang="zh-CN" altLang="zh-CN" sz="2000" dirty="0" smtClean="0">
                    <a:latin typeface="+mn-ea"/>
                    <a:cs typeface="+mn-ea"/>
                  </a:rPr>
                  <a:t>均</a:t>
                </a:r>
                <a:r>
                  <a:rPr lang="zh-CN" altLang="zh-CN" sz="2000" dirty="0">
                    <a:latin typeface="+mn-ea"/>
                    <a:cs typeface="+mn-ea"/>
                  </a:rPr>
                  <a:t>较大，这三个指标分量对</a:t>
                </a:r>
                <a14:m>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oMath>
                </a14:m>
                <a:r>
                  <a:rPr lang="zh-CN" altLang="zh-CN" sz="2000" dirty="0">
                    <a:latin typeface="+mn-ea"/>
                    <a:cs typeface="+mn-ea"/>
                  </a:rPr>
                  <a:t>的构成起主要作用，故可将</a:t>
                </a:r>
                <a14:m>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1</m:t>
                        </m:r>
                      </m:sub>
                      <m:sup>
                        <m:r>
                          <a:rPr lang="en-US" altLang="zh-CN" sz="2000">
                            <a:latin typeface="Cambria Math" panose="02040503050406030204"/>
                            <a:cs typeface="+mn-ea"/>
                          </a:rPr>
                          <m:t>′</m:t>
                        </m:r>
                      </m:sup>
                    </m:sSubSup>
                  </m:oMath>
                </a14:m>
                <a:r>
                  <a:rPr lang="zh-CN" altLang="zh-CN" sz="2000" dirty="0">
                    <a:latin typeface="+mn-ea"/>
                    <a:cs typeface="+mn-ea"/>
                  </a:rPr>
                  <a:t>看成是由</a:t>
                </a:r>
                <a:r>
                  <a:rPr lang="zh-CN" altLang="zh-CN" sz="2000" dirty="0">
                    <a:solidFill>
                      <a:srgbClr val="0000FF"/>
                    </a:solidFill>
                    <a:latin typeface="+mn-ea"/>
                    <a:cs typeface="+mn-ea"/>
                  </a:rPr>
                  <a:t>国民生产总值</a:t>
                </a:r>
                <a:r>
                  <a:rPr lang="zh-CN" altLang="zh-CN" sz="2000" dirty="0">
                    <a:latin typeface="+mn-ea"/>
                    <a:cs typeface="+mn-ea"/>
                  </a:rPr>
                  <a:t>、</a:t>
                </a:r>
                <a:r>
                  <a:rPr lang="zh-CN" altLang="zh-CN" sz="2000" dirty="0">
                    <a:solidFill>
                      <a:srgbClr val="0000FF"/>
                    </a:solidFill>
                    <a:latin typeface="+mn-ea"/>
                    <a:cs typeface="+mn-ea"/>
                  </a:rPr>
                  <a:t>固定资产投资</a:t>
                </a:r>
                <a:r>
                  <a:rPr lang="zh-CN" altLang="zh-CN" sz="2000" dirty="0">
                    <a:latin typeface="+mn-ea"/>
                    <a:cs typeface="+mn-ea"/>
                  </a:rPr>
                  <a:t>和</a:t>
                </a:r>
                <a:r>
                  <a:rPr lang="zh-CN" altLang="zh-CN" sz="2000" dirty="0">
                    <a:solidFill>
                      <a:srgbClr val="0000FF"/>
                    </a:solidFill>
                    <a:latin typeface="+mn-ea"/>
                    <a:cs typeface="+mn-ea"/>
                  </a:rPr>
                  <a:t>工业总产值</a:t>
                </a:r>
                <a:r>
                  <a:rPr lang="zh-CN" altLang="zh-CN" sz="2000" dirty="0">
                    <a:latin typeface="+mn-ea"/>
                    <a:cs typeface="+mn-ea"/>
                  </a:rPr>
                  <a:t>所刻画的反映经济发展状况的综合</a:t>
                </a:r>
                <a:r>
                  <a:rPr lang="zh-CN" altLang="zh-CN" sz="2000" dirty="0" smtClean="0">
                    <a:latin typeface="+mn-ea"/>
                    <a:cs typeface="+mn-ea"/>
                  </a:rPr>
                  <a:t>指标</a:t>
                </a:r>
                <a:endParaRPr lang="en-US" altLang="zh-CN" sz="2000" dirty="0" smtClean="0">
                  <a:latin typeface="+mn-ea"/>
                  <a:cs typeface="+mn-ea"/>
                </a:endParaRPr>
              </a:p>
              <a:p>
                <a:r>
                  <a:rPr lang="zh-CN" altLang="zh-CN" sz="2000" dirty="0">
                    <a:latin typeface="+mn-ea"/>
                    <a:cs typeface="+mn-ea"/>
                  </a:rPr>
                  <a:t>可将</a:t>
                </a:r>
                <a14:m>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2</m:t>
                        </m:r>
                      </m:sub>
                      <m:sup>
                        <m:r>
                          <a:rPr lang="en-US" altLang="zh-CN" sz="2000">
                            <a:latin typeface="Cambria Math" panose="02040503050406030204"/>
                            <a:cs typeface="+mn-ea"/>
                          </a:rPr>
                          <m:t>′</m:t>
                        </m:r>
                      </m:sup>
                    </m:sSubSup>
                  </m:oMath>
                </a14:m>
                <a:r>
                  <a:rPr lang="zh-CN" altLang="zh-CN" sz="2000" dirty="0">
                    <a:latin typeface="+mn-ea"/>
                    <a:cs typeface="+mn-ea"/>
                  </a:rPr>
                  <a:t>看成是</a:t>
                </a:r>
                <a:r>
                  <a:rPr lang="zh-CN" altLang="zh-CN" sz="2000" dirty="0" smtClean="0">
                    <a:latin typeface="+mn-ea"/>
                    <a:cs typeface="+mn-ea"/>
                  </a:rPr>
                  <a:t>由居民消费水平</a:t>
                </a:r>
                <a:r>
                  <a:rPr lang="zh-CN" altLang="en-US" sz="2000" dirty="0" smtClean="0">
                    <a:latin typeface="+mn-ea"/>
                    <a:cs typeface="+mn-ea"/>
                  </a:rPr>
                  <a:t>、</a:t>
                </a:r>
                <a:r>
                  <a:rPr lang="zh-CN" altLang="zh-CN" sz="2000" dirty="0">
                    <a:latin typeface="+mn-ea"/>
                    <a:cs typeface="+mn-ea"/>
                  </a:rPr>
                  <a:t>职工</a:t>
                </a:r>
                <a:r>
                  <a:rPr lang="zh-CN" altLang="zh-CN" sz="2000" dirty="0" smtClean="0">
                    <a:latin typeface="+mn-ea"/>
                    <a:cs typeface="+mn-ea"/>
                  </a:rPr>
                  <a:t>平均工资</a:t>
                </a:r>
                <a:r>
                  <a:rPr lang="zh-CN" altLang="en-US" sz="2000" dirty="0" smtClean="0">
                    <a:latin typeface="+mn-ea"/>
                    <a:cs typeface="+mn-ea"/>
                  </a:rPr>
                  <a:t>、</a:t>
                </a:r>
                <a:r>
                  <a:rPr lang="zh-CN" altLang="zh-CN" sz="2000" dirty="0" smtClean="0">
                    <a:latin typeface="+mn-ea"/>
                    <a:cs typeface="+mn-ea"/>
                  </a:rPr>
                  <a:t>货物周转量</a:t>
                </a:r>
                <a:r>
                  <a:rPr lang="zh-CN" altLang="en-US" sz="2000" dirty="0" smtClean="0">
                    <a:latin typeface="+mn-ea"/>
                    <a:cs typeface="+mn-ea"/>
                  </a:rPr>
                  <a:t>和</a:t>
                </a:r>
                <a:r>
                  <a:rPr lang="zh-CN" altLang="zh-CN" sz="2000" dirty="0">
                    <a:latin typeface="+mn-ea"/>
                    <a:cs typeface="+mn-ea"/>
                  </a:rPr>
                  <a:t>商品零售价格指数</a:t>
                </a:r>
                <a:r>
                  <a:rPr lang="zh-CN" altLang="zh-CN" sz="2000" dirty="0" smtClean="0">
                    <a:latin typeface="+mn-ea"/>
                    <a:cs typeface="+mn-ea"/>
                  </a:rPr>
                  <a:t>所</a:t>
                </a:r>
                <a:r>
                  <a:rPr lang="zh-CN" altLang="zh-CN" sz="2000" dirty="0">
                    <a:latin typeface="+mn-ea"/>
                    <a:cs typeface="+mn-ea"/>
                  </a:rPr>
                  <a:t>刻画的反映经济发展状况的综合指标，将</a:t>
                </a:r>
                <a14:m>
                  <m:oMath xmlns:m="http://schemas.openxmlformats.org/officeDocument/2006/math">
                    <m:sSubSup>
                      <m:sSubSupPr>
                        <m:ctrlPr>
                          <a:rPr lang="zh-CN" altLang="zh-CN" sz="2000" i="1">
                            <a:latin typeface="Cambria Math" panose="02040503050406030204"/>
                            <a:cs typeface="+mn-ea"/>
                          </a:rPr>
                        </m:ctrlPr>
                      </m:sSubSupPr>
                      <m:e>
                        <m:r>
                          <a:rPr lang="en-US" altLang="zh-CN" sz="2000">
                            <a:latin typeface="Cambria Math" panose="02040503050406030204"/>
                            <a:cs typeface="+mn-ea"/>
                          </a:rPr>
                          <m:t>𝒛</m:t>
                        </m:r>
                      </m:e>
                      <m:sub>
                        <m:r>
                          <a:rPr lang="en-US" altLang="zh-CN" sz="2000">
                            <a:latin typeface="Cambria Math" panose="02040503050406030204"/>
                            <a:cs typeface="+mn-ea"/>
                          </a:rPr>
                          <m:t>3</m:t>
                        </m:r>
                      </m:sub>
                      <m:sup>
                        <m:r>
                          <a:rPr lang="en-US" altLang="zh-CN" sz="2000">
                            <a:latin typeface="Cambria Math" panose="02040503050406030204"/>
                            <a:cs typeface="+mn-ea"/>
                          </a:rPr>
                          <m:t>′</m:t>
                        </m:r>
                      </m:sup>
                    </m:sSubSup>
                  </m:oMath>
                </a14:m>
                <a:r>
                  <a:rPr lang="zh-CN" altLang="zh-CN" sz="2000" dirty="0">
                    <a:latin typeface="+mn-ea"/>
                    <a:cs typeface="+mn-ea"/>
                  </a:rPr>
                  <a:t>单独看成是居民消费指数指标</a:t>
                </a:r>
                <a:endParaRPr lang="en-US" altLang="zh-CN" sz="2000" dirty="0">
                  <a:latin typeface="+mn-ea"/>
                  <a:cs typeface="+mn-ea"/>
                </a:endParaRPr>
              </a:p>
              <a:p>
                <a:endParaRPr lang="en-US" altLang="zh-CN" sz="2000" dirty="0">
                  <a:latin typeface="+mn-ea"/>
                  <a:cs typeface="+mn-ea"/>
                </a:endParaRPr>
              </a:p>
              <a:p>
                <a:endParaRPr lang="en-US" altLang="zh-CN" sz="2000" dirty="0">
                  <a:latin typeface="+mn-ea"/>
                  <a:cs typeface="+mn-ea"/>
                </a:endParaRPr>
              </a:p>
              <a:p>
                <a:pPr lvl="1"/>
                <a:endParaRPr lang="en-US" altLang="zh-CN" sz="2400" dirty="0">
                  <a:solidFill>
                    <a:srgbClr val="0000FF"/>
                  </a:solidFill>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66" b="-10155"/>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80728"/>
            <a:ext cx="5616624" cy="160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sym typeface="+mn-ea"/>
              </a:rPr>
              <a:t>总结</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lgn="l">
              <a:buClrTx/>
              <a:buSzTx/>
            </a:pPr>
            <a:r>
              <a:rPr lang="zh-CN" altLang="en-US" sz="2800" b="1" dirty="0" smtClean="0">
                <a:latin typeface="黑体" panose="02010609060101010101" pitchFamily="49" charset="-122"/>
                <a:ea typeface="黑体" panose="02010609060101010101" pitchFamily="49" charset="-122"/>
                <a:sym typeface="+mn-ea"/>
              </a:rPr>
              <a:t>低维嵌入</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zh-CN" altLang="en-US" sz="2000" i="1" dirty="0">
                <a:latin typeface="Times New Roman" panose="02020603050405020304" charset="0"/>
                <a:ea typeface="宋体" panose="02010600030101010101" pitchFamily="2" charset="-122"/>
                <a:cs typeface="Times New Roman" panose="02020603050405020304" charset="0"/>
              </a:rPr>
              <a:t>k</a:t>
            </a:r>
            <a:r>
              <a:rPr lang="zh-CN" altLang="en-US" sz="2000" dirty="0">
                <a:latin typeface="宋体" panose="02010600030101010101" pitchFamily="2" charset="-122"/>
                <a:ea typeface="宋体" panose="02010600030101010101" pitchFamily="2" charset="-122"/>
              </a:rPr>
              <a:t>近邻学习</a:t>
            </a:r>
            <a:endParaRPr lang="zh-CN" altLang="en-US" sz="2000" dirty="0">
              <a:latin typeface="宋体" panose="02010600030101010101" pitchFamily="2" charset="-122"/>
              <a:ea typeface="宋体" panose="02010600030101010101" pitchFamily="2" charset="-122"/>
            </a:endParaRPr>
          </a:p>
          <a:p>
            <a:pPr lvl="1" algn="l">
              <a:buClrTx/>
              <a:buSzTx/>
            </a:pPr>
            <a:r>
              <a:rPr lang="zh-CN" altLang="en-US" sz="2000" dirty="0">
                <a:latin typeface="宋体" panose="02010600030101010101" pitchFamily="2" charset="-122"/>
                <a:ea typeface="宋体" panose="02010600030101010101" pitchFamily="2" charset="-122"/>
              </a:rPr>
              <a:t>维数灾难</a:t>
            </a:r>
            <a:endParaRPr lang="zh-CN" altLang="en-US" sz="2000" dirty="0">
              <a:latin typeface="宋体" panose="02010600030101010101" pitchFamily="2" charset="-122"/>
              <a:ea typeface="宋体" panose="02010600030101010101" pitchFamily="2"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多维缩放</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zh-CN" altLang="en-US" sz="2000" dirty="0">
                <a:latin typeface="宋体" panose="02010600030101010101" pitchFamily="2" charset="-122"/>
                <a:ea typeface="宋体" panose="02010600030101010101" pitchFamily="2" charset="-122"/>
              </a:rPr>
              <a:t>保持样本距离</a:t>
            </a:r>
            <a:endParaRPr lang="zh-CN" altLang="en-US" sz="2000" dirty="0">
              <a:latin typeface="宋体" panose="02010600030101010101" pitchFamily="2" charset="-122"/>
              <a:ea typeface="宋体" panose="02010600030101010101" pitchFamily="2"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流形学习</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zh-CN" altLang="en-US" sz="2000" dirty="0">
                <a:latin typeface="宋体" panose="02010600030101010101" pitchFamily="2" charset="-122"/>
                <a:ea typeface="宋体" panose="02010600030101010101" pitchFamily="2" charset="-122"/>
                <a:sym typeface="+mn-ea"/>
              </a:rPr>
              <a:t>局部</a:t>
            </a:r>
            <a:r>
              <a:rPr lang="zh-CN" altLang="en-US" sz="2000" dirty="0">
                <a:latin typeface="宋体" panose="02010600030101010101" pitchFamily="2" charset="-122"/>
                <a:ea typeface="宋体" panose="02010600030101010101" pitchFamily="2" charset="-122"/>
              </a:rPr>
              <a:t>与欧式空间同胚</a:t>
            </a:r>
            <a:endParaRPr lang="zh-CN" altLang="en-US" sz="2000" dirty="0">
              <a:latin typeface="宋体" panose="02010600030101010101" pitchFamily="2" charset="-122"/>
              <a:ea typeface="宋体" panose="02010600030101010101" pitchFamily="2"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主成分分析</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zh-CN" altLang="en-US" sz="2000" dirty="0">
                <a:latin typeface="宋体" panose="02010600030101010101" pitchFamily="2" charset="-122"/>
                <a:ea typeface="宋体" panose="02010600030101010101" pitchFamily="2" charset="-122"/>
              </a:rPr>
              <a:t>模型结构：正交变换</a:t>
            </a:r>
            <a:endParaRPr lang="zh-CN" altLang="en-US" sz="2000" dirty="0">
              <a:latin typeface="宋体" panose="02010600030101010101" pitchFamily="2" charset="-122"/>
              <a:ea typeface="宋体" panose="02010600030101010101" pitchFamily="2" charset="-122"/>
            </a:endParaRPr>
          </a:p>
          <a:p>
            <a:pPr lvl="1" algn="l">
              <a:buClrTx/>
              <a:buSzTx/>
            </a:pPr>
            <a:r>
              <a:rPr lang="zh-CN" altLang="en-US" sz="2000" dirty="0">
                <a:latin typeface="宋体" panose="02010600030101010101" pitchFamily="2" charset="-122"/>
                <a:ea typeface="宋体" panose="02010600030101010101" pitchFamily="2" charset="-122"/>
              </a:rPr>
              <a:t>学习准则：方差最大化</a:t>
            </a:r>
            <a:endParaRPr lang="zh-CN" altLang="en-US" sz="2000" dirty="0">
              <a:latin typeface="宋体" panose="02010600030101010101" pitchFamily="2" charset="-122"/>
              <a:ea typeface="宋体" panose="02010600030101010101" pitchFamily="2" charset="-122"/>
            </a:endParaRPr>
          </a:p>
          <a:p>
            <a:pPr lvl="1" algn="l">
              <a:buClrTx/>
              <a:buSzTx/>
            </a:pPr>
            <a:r>
              <a:rPr lang="zh-CN" altLang="en-US" sz="2000" dirty="0">
                <a:latin typeface="宋体" panose="02010600030101010101" pitchFamily="2" charset="-122"/>
                <a:ea typeface="宋体" panose="02010600030101010101" pitchFamily="2" charset="-122"/>
              </a:rPr>
              <a:t>学习算法：特征值分解</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奇异值分解</a:t>
            </a:r>
            <a:endParaRPr lang="zh-CN" altLang="en-US" sz="2000" dirty="0">
              <a:latin typeface="宋体" panose="02010600030101010101" pitchFamily="2" charset="-122"/>
              <a:ea typeface="宋体" panose="02010600030101010101" pitchFamily="2" charset="-122"/>
            </a:endParaRPr>
          </a:p>
          <a:p>
            <a:pPr lvl="1" algn="l">
              <a:buClrTx/>
              <a:buSzTx/>
            </a:pPr>
            <a:r>
              <a:rPr lang="zh-CN" altLang="en-US" sz="2000" dirty="0">
                <a:latin typeface="宋体" panose="02010600030101010101" pitchFamily="2" charset="-122"/>
                <a:ea typeface="宋体" panose="02010600030101010101" pitchFamily="2" charset="-122"/>
              </a:rPr>
              <a:t>主成分选择：方差贡献率</a:t>
            </a:r>
            <a:endParaRPr lang="zh-CN" altLang="en-US" sz="2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作业题</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marL="0" algn="l">
              <a:lnSpc>
                <a:spcPct val="150000"/>
              </a:lnSpc>
              <a:buClrTx/>
              <a:buSzTx/>
              <a:buFontTx/>
              <a:buNone/>
            </a:pPr>
            <a:r>
              <a:rPr sz="1800" dirty="0">
                <a:latin typeface="黑体" panose="02010609060101010101" pitchFamily="49" charset="-122"/>
                <a:ea typeface="黑体" panose="02010609060101010101" pitchFamily="49" charset="-122"/>
                <a:sym typeface="+mn-ea"/>
              </a:rPr>
              <a:t>1.为什么</a:t>
            </a:r>
            <a:r>
              <a:rPr lang="en-US" sz="1800" i="1" dirty="0">
                <a:latin typeface="Times New Roman" panose="02020603050405020304" charset="0"/>
                <a:ea typeface="黑体" panose="02010609060101010101" pitchFamily="49" charset="-122"/>
                <a:cs typeface="Times New Roman" panose="02020603050405020304" charset="0"/>
                <a:sym typeface="+mn-ea"/>
              </a:rPr>
              <a:t>k</a:t>
            </a:r>
            <a:r>
              <a:rPr sz="1800" dirty="0">
                <a:latin typeface="黑体" panose="02010609060101010101" pitchFamily="49" charset="-122"/>
                <a:ea typeface="黑体" panose="02010609060101010101" pitchFamily="49" charset="-122"/>
                <a:sym typeface="+mn-ea"/>
              </a:rPr>
              <a:t>近邻算法是一种懒惰学习方法。</a:t>
            </a:r>
            <a:endParaRPr sz="1800" dirty="0">
              <a:latin typeface="黑体" panose="02010609060101010101" pitchFamily="49" charset="-122"/>
              <a:ea typeface="黑体" panose="02010609060101010101" pitchFamily="49" charset="-122"/>
            </a:endParaRPr>
          </a:p>
          <a:p>
            <a:pPr marL="0" algn="l">
              <a:lnSpc>
                <a:spcPct val="150000"/>
              </a:lnSpc>
              <a:buClrTx/>
              <a:buSzTx/>
              <a:buFontTx/>
              <a:buNone/>
            </a:pPr>
            <a:r>
              <a:rPr lang="en-US" altLang="zh-CN" sz="1800" dirty="0">
                <a:latin typeface="黑体" panose="02010609060101010101" pitchFamily="49" charset="-122"/>
                <a:ea typeface="黑体" panose="02010609060101010101" pitchFamily="49" charset="-122"/>
                <a:sym typeface="+mn-ea"/>
              </a:rPr>
              <a:t>2.</a:t>
            </a:r>
            <a:r>
              <a:rPr lang="en-US" altLang="zh-CN" sz="1800" dirty="0" smtClean="0">
                <a:latin typeface="Times New Roman" panose="02020603050405020304" charset="0"/>
                <a:ea typeface="黑体" panose="02010609060101010101" pitchFamily="49" charset="-122"/>
                <a:cs typeface="Times New Roman" panose="02020603050405020304" charset="0"/>
                <a:sym typeface="+mn-ea"/>
              </a:rPr>
              <a:t>PCA</a:t>
            </a:r>
            <a:r>
              <a:rPr lang="zh-CN" altLang="en-US" sz="1800" dirty="0" smtClean="0">
                <a:latin typeface="黑体" panose="02010609060101010101" pitchFamily="49" charset="-122"/>
                <a:ea typeface="黑体" panose="02010609060101010101" pitchFamily="49" charset="-122"/>
                <a:sym typeface="+mn-ea"/>
              </a:rPr>
              <a:t>中，为什么先对数据进行规范化</a:t>
            </a:r>
            <a:r>
              <a:rPr sz="1800" dirty="0">
                <a:latin typeface="黑体" panose="02010609060101010101" pitchFamily="49" charset="-122"/>
                <a:ea typeface="黑体" panose="02010609060101010101" pitchFamily="49" charset="-122"/>
                <a:sym typeface="+mn-ea"/>
              </a:rPr>
              <a:t>。</a:t>
            </a:r>
            <a:endParaRPr sz="1800" dirty="0">
              <a:latin typeface="黑体" panose="02010609060101010101" pitchFamily="49" charset="-122"/>
              <a:ea typeface="黑体" panose="02010609060101010101" pitchFamily="49" charset="-122"/>
            </a:endParaRPr>
          </a:p>
          <a:p>
            <a:pPr marL="0" algn="l">
              <a:lnSpc>
                <a:spcPct val="150000"/>
              </a:lnSpc>
              <a:buClrTx/>
              <a:buSzTx/>
              <a:buFontTx/>
              <a:buNone/>
            </a:pPr>
            <a:r>
              <a:rPr lang="en-US" altLang="zh-CN" sz="1800" dirty="0">
                <a:latin typeface="黑体" panose="02010609060101010101" pitchFamily="49" charset="-122"/>
                <a:ea typeface="黑体" panose="02010609060101010101" pitchFamily="49" charset="-122"/>
                <a:sym typeface="+mn-ea"/>
              </a:rPr>
              <a:t>3.</a:t>
            </a:r>
            <a:r>
              <a:rPr lang="zh-CN" altLang="en-US" sz="1800" dirty="0" smtClean="0">
                <a:latin typeface="黑体" panose="02010609060101010101" pitchFamily="49" charset="-122"/>
                <a:ea typeface="黑体" panose="02010609060101010101" pitchFamily="49" charset="-122"/>
                <a:sym typeface="+mn-ea"/>
              </a:rPr>
              <a:t>试论述正交、非正交投影矩阵用于降维的优缺点</a:t>
            </a:r>
            <a:r>
              <a:rPr lang="zh-CN" altLang="en-US" sz="1800" dirty="0" smtClean="0">
                <a:latin typeface="黑体" panose="02010609060101010101" pitchFamily="49" charset="-122"/>
                <a:ea typeface="黑体" panose="02010609060101010101" pitchFamily="49" charset="-122"/>
                <a:sym typeface="+mn-ea"/>
              </a:rPr>
              <a:t>。</a:t>
            </a:r>
            <a:endParaRPr lang="en-US" altLang="zh-CN" sz="1800" dirty="0" smtClean="0">
              <a:latin typeface="黑体" panose="02010609060101010101" pitchFamily="49" charset="-122"/>
              <a:ea typeface="黑体" panose="02010609060101010101" pitchFamily="49" charset="-122"/>
            </a:endParaRPr>
          </a:p>
          <a:p>
            <a:pPr marL="0" algn="l">
              <a:lnSpc>
                <a:spcPct val="150000"/>
              </a:lnSpc>
              <a:buClrTx/>
              <a:buSzTx/>
              <a:buFontTx/>
              <a:buNone/>
            </a:pPr>
            <a:endParaRPr lang="zh-CN" sz="1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i="1" dirty="0" smtClean="0">
                <a:latin typeface="Times New Roman" panose="02020603050405020304" charset="0"/>
                <a:ea typeface="黑体" panose="02010609060101010101" pitchFamily="49" charset="-122"/>
                <a:cs typeface="Times New Roman" panose="02020603050405020304" charset="0"/>
                <a:sym typeface="+mn-ea"/>
              </a:rPr>
              <a:t>k</a:t>
            </a:r>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近邻学习</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近邻</a:t>
            </a:r>
            <a:r>
              <a:rPr lang="en-US" altLang="zh-CN" sz="2400" dirty="0" smtClean="0">
                <a:sym typeface="+mn-ea"/>
              </a:rPr>
              <a:t>(k-Nearest</a:t>
            </a:r>
            <a:r>
              <a:rPr lang="zh-CN" altLang="en-US" sz="2400" dirty="0" smtClean="0">
                <a:sym typeface="+mn-ea"/>
              </a:rPr>
              <a:t> </a:t>
            </a:r>
            <a:r>
              <a:rPr lang="en-US" altLang="zh-CN" sz="2400" dirty="0">
                <a:sym typeface="+mn-ea"/>
              </a:rPr>
              <a:t>N</a:t>
            </a:r>
            <a:r>
              <a:rPr lang="en-US" altLang="zh-CN" sz="2400" dirty="0" smtClean="0">
                <a:sym typeface="+mn-ea"/>
              </a:rPr>
              <a:t>eighbor,</a:t>
            </a:r>
            <a:r>
              <a:rPr lang="zh-CN" altLang="en-US" sz="2400" dirty="0" smtClean="0">
                <a:sym typeface="+mn-ea"/>
              </a:rPr>
              <a:t> </a:t>
            </a:r>
            <a:r>
              <a:rPr lang="en-US" altLang="zh-CN" sz="2400" dirty="0" err="1" smtClean="0">
                <a:sym typeface="+mn-ea"/>
              </a:rPr>
              <a:t>kNN</a:t>
            </a:r>
            <a:r>
              <a:rPr lang="en-US" altLang="zh-CN" sz="2400" dirty="0" smtClean="0">
                <a:sym typeface="+mn-ea"/>
              </a:rPr>
              <a:t>)</a:t>
            </a:r>
            <a:r>
              <a:rPr lang="zh-CN" altLang="en-US" sz="2400" dirty="0" smtClean="0">
                <a:sym typeface="+mn-ea"/>
              </a:rPr>
              <a:t>学习是一种常用的监督学习方法</a:t>
            </a:r>
            <a:endParaRPr lang="zh-CN" altLang="en-US" sz="2400" dirty="0" smtClean="0">
              <a:sym typeface="+mn-ea"/>
            </a:endParaRPr>
          </a:p>
          <a:p>
            <a:pPr lvl="2"/>
            <a:r>
              <a:rPr lang="zh-CN" altLang="en-US" sz="2055" dirty="0" smtClean="0">
                <a:sym typeface="+mn-ea"/>
              </a:rPr>
              <a:t>确定训练样本，以及某种距离度量</a:t>
            </a:r>
            <a:endParaRPr lang="zh-CN" altLang="en-US" sz="2055" dirty="0" smtClean="0">
              <a:sym typeface="+mn-ea"/>
            </a:endParaRPr>
          </a:p>
          <a:p>
            <a:pPr lvl="2"/>
            <a:r>
              <a:rPr lang="zh-CN" altLang="en-US" sz="2055" dirty="0" smtClean="0">
                <a:sym typeface="+mn-ea"/>
              </a:rPr>
              <a:t>对于某个给定的测试样本，找到训练集中距离最近的</a:t>
            </a:r>
            <a:r>
              <a:rPr lang="en-US" altLang="zh-CN" sz="2000" i="1" dirty="0" smtClean="0">
                <a:latin typeface="Times New Roman" panose="02020603050405020304" charset="0"/>
                <a:cs typeface="Times New Roman" panose="02020603050405020304" charset="0"/>
                <a:sym typeface="+mn-ea"/>
              </a:rPr>
              <a:t>k</a:t>
            </a:r>
            <a:r>
              <a:rPr lang="zh-CN" altLang="en-US" sz="2055" dirty="0" smtClean="0">
                <a:sym typeface="+mn-ea"/>
              </a:rPr>
              <a:t>个样本，对于分类问题使用“投票法”获得预测结果，对于回归问题使用“平均法”获得预测结果。还可基于距离远近进行加权平均或加权投票，距离越近的样本权重越大</a:t>
            </a:r>
            <a:endParaRPr lang="zh-CN" altLang="en-US" sz="2055" dirty="0" smtClean="0">
              <a:sym typeface="+mn-ea"/>
            </a:endParaRPr>
          </a:p>
          <a:p>
            <a:pPr lvl="3"/>
            <a:r>
              <a:rPr lang="zh-CN" altLang="en-US" sz="1710" dirty="0" smtClean="0">
                <a:sym typeface="+mn-ea"/>
              </a:rPr>
              <a:t>投票法：选择这</a:t>
            </a:r>
            <a:r>
              <a:rPr lang="en-US" altLang="zh-CN" sz="1710" i="1" dirty="0" smtClean="0">
                <a:latin typeface="Times New Roman" panose="02020603050405020304" charset="0"/>
                <a:cs typeface="Times New Roman" panose="02020603050405020304" charset="0"/>
                <a:sym typeface="+mn-ea"/>
              </a:rPr>
              <a:t>k</a:t>
            </a:r>
            <a:r>
              <a:rPr lang="zh-CN" altLang="en-US" sz="1710" dirty="0" smtClean="0">
                <a:sym typeface="+mn-ea"/>
              </a:rPr>
              <a:t>个样本中出现最多的类别标记作为预测结果</a:t>
            </a:r>
            <a:endParaRPr lang="zh-CN" altLang="en-US" sz="1710" dirty="0" smtClean="0">
              <a:sym typeface="+mn-ea"/>
            </a:endParaRPr>
          </a:p>
          <a:p>
            <a:pPr lvl="3"/>
            <a:r>
              <a:rPr lang="zh-CN" altLang="en-US" sz="1710" dirty="0" smtClean="0">
                <a:sym typeface="+mn-ea"/>
              </a:rPr>
              <a:t>平均法：将这</a:t>
            </a:r>
            <a:r>
              <a:rPr lang="en-US" altLang="zh-CN" sz="1710" i="1" dirty="0" smtClean="0">
                <a:latin typeface="Times New Roman" panose="02020603050405020304" charset="0"/>
                <a:cs typeface="Times New Roman" panose="02020603050405020304" charset="0"/>
                <a:sym typeface="+mn-ea"/>
              </a:rPr>
              <a:t>k</a:t>
            </a:r>
            <a:r>
              <a:rPr lang="zh-CN" altLang="en-US" sz="1710" dirty="0" smtClean="0">
                <a:sym typeface="+mn-ea"/>
              </a:rPr>
              <a:t>个样本的实值输出标记的平均值作为预测结果</a:t>
            </a:r>
            <a:endParaRPr lang="zh-CN" altLang="en-US" sz="1710" dirty="0" smtClean="0">
              <a:sym typeface="+mn-ea"/>
            </a:endParaRPr>
          </a:p>
          <a:p>
            <a:pPr lvl="1"/>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i="1" dirty="0" smtClean="0">
                <a:latin typeface="Times New Roman" panose="02020603050405020304" charset="0"/>
                <a:ea typeface="黑体" panose="02010609060101010101" pitchFamily="49" charset="-122"/>
                <a:cs typeface="Times New Roman" panose="02020603050405020304" charset="0"/>
                <a:sym typeface="+mn-ea"/>
              </a:rPr>
              <a:t>k</a:t>
            </a:r>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近邻学习</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近邻</a:t>
            </a:r>
            <a:r>
              <a:rPr lang="zh-CN" altLang="en-US" sz="2400" dirty="0" smtClean="0">
                <a:sym typeface="+mn-ea"/>
              </a:rPr>
              <a:t>学习没有显式的训练过程，属于“懒惰学习”</a:t>
            </a:r>
            <a:endParaRPr lang="zh-CN" altLang="en-US" sz="2400" dirty="0" smtClean="0">
              <a:sym typeface="+mn-ea"/>
            </a:endParaRPr>
          </a:p>
          <a:p>
            <a:pPr lvl="2"/>
            <a:r>
              <a:rPr lang="zh-CN" altLang="en-US" sz="2055" dirty="0" smtClean="0">
                <a:sym typeface="+mn-ea"/>
              </a:rPr>
              <a:t>“懒惰学习”</a:t>
            </a:r>
            <a:r>
              <a:rPr lang="en-US" altLang="zh-CN" sz="2055" dirty="0" smtClean="0">
                <a:sym typeface="+mn-ea"/>
              </a:rPr>
              <a:t>(lazy</a:t>
            </a:r>
            <a:r>
              <a:rPr lang="zh-CN" altLang="en-US" sz="2055" dirty="0" smtClean="0">
                <a:sym typeface="+mn-ea"/>
              </a:rPr>
              <a:t> </a:t>
            </a:r>
            <a:r>
              <a:rPr lang="en-US" altLang="zh-CN" sz="2055" dirty="0" smtClean="0">
                <a:sym typeface="+mn-ea"/>
              </a:rPr>
              <a:t>learning)</a:t>
            </a:r>
            <a:r>
              <a:rPr lang="zh-CN" sz="2055" dirty="0" smtClean="0">
                <a:sym typeface="+mn-ea"/>
              </a:rPr>
              <a:t>：</a:t>
            </a:r>
            <a:r>
              <a:rPr lang="zh-CN" altLang="en-US" sz="2055" dirty="0" smtClean="0">
                <a:sym typeface="+mn-ea"/>
              </a:rPr>
              <a:t>此类学习技术在训练阶段仅仅是把样本保存起来，训练时间开销为零，待收到测试样本后再进行处理</a:t>
            </a:r>
            <a:endParaRPr lang="zh-CN" altLang="en-US" sz="2055" dirty="0" smtClean="0">
              <a:sym typeface="+mn-ea"/>
            </a:endParaRPr>
          </a:p>
          <a:p>
            <a:pPr lvl="2"/>
            <a:r>
              <a:rPr lang="zh-CN" altLang="en-US" sz="2055" dirty="0" smtClean="0">
                <a:sym typeface="+mn-ea"/>
              </a:rPr>
              <a:t>“急切学习</a:t>
            </a:r>
            <a:r>
              <a:rPr lang="zh-CN" altLang="en-US" sz="2055" dirty="0" smtClean="0">
                <a:sym typeface="Wingdings" panose="05000000000000000000"/>
              </a:rPr>
              <a:t>”</a:t>
            </a:r>
            <a:r>
              <a:rPr lang="en-US" altLang="zh-CN" sz="2055" dirty="0" smtClean="0">
                <a:sym typeface="Wingdings" panose="05000000000000000000"/>
              </a:rPr>
              <a:t>(eager</a:t>
            </a:r>
            <a:r>
              <a:rPr lang="zh-CN" altLang="en-US" sz="2055" dirty="0" smtClean="0">
                <a:sym typeface="Wingdings" panose="05000000000000000000"/>
              </a:rPr>
              <a:t> </a:t>
            </a:r>
            <a:r>
              <a:rPr lang="en-US" altLang="zh-CN" sz="2055" dirty="0" smtClean="0">
                <a:sym typeface="Wingdings" panose="05000000000000000000"/>
              </a:rPr>
              <a:t>learning)</a:t>
            </a:r>
            <a:r>
              <a:rPr lang="zh-CN" sz="2055" dirty="0" smtClean="0">
                <a:sym typeface="Wingdings" panose="05000000000000000000"/>
              </a:rPr>
              <a:t>：</a:t>
            </a:r>
            <a:r>
              <a:rPr lang="zh-CN" altLang="en-US" sz="2055" dirty="0" smtClean="0">
                <a:sym typeface="Wingdings" panose="05000000000000000000"/>
              </a:rPr>
              <a:t>在训练阶段就对样本进行学习处理的方法</a:t>
            </a:r>
            <a:endParaRPr lang="zh-CN" altLang="en-US" sz="1710" dirty="0" smtClean="0">
              <a:sym typeface="+mn-ea"/>
            </a:endParaRPr>
          </a:p>
          <a:p>
            <a:pPr lvl="1"/>
            <a:endParaRPr lang="en-US" altLang="zh-CN"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i="1" dirty="0" smtClean="0">
                <a:latin typeface="Times New Roman" panose="02020603050405020304" charset="0"/>
                <a:ea typeface="黑体" panose="02010609060101010101" pitchFamily="49" charset="-122"/>
                <a:cs typeface="Times New Roman" panose="02020603050405020304" charset="0"/>
                <a:sym typeface="+mn-ea"/>
              </a:rPr>
              <a:t>k</a:t>
            </a:r>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近邻</a:t>
            </a:r>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分类示意图</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lvl="1"/>
            <a:endParaRPr lang="en-US" altLang="zh-CN" sz="2400" dirty="0" smtClean="0">
              <a:sym typeface="+mn-ea"/>
            </a:endParaRPr>
          </a:p>
          <a:p>
            <a:pPr lvl="1"/>
            <a:endParaRPr lang="en-US" altLang="zh-CN" sz="2400" dirty="0" smtClean="0">
              <a:sym typeface="+mn-ea"/>
            </a:endParaRPr>
          </a:p>
          <a:p>
            <a:pPr lvl="1"/>
            <a:endParaRPr lang="en-US" altLang="zh-CN" sz="2400" dirty="0" smtClean="0">
              <a:sym typeface="+mn-ea"/>
            </a:endParaRPr>
          </a:p>
          <a:p>
            <a:pPr lvl="1"/>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近邻分类器中的</a:t>
            </a:r>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是一个重要参数，当</a:t>
            </a:r>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取不同值时，分类结果会有显著不同。另一方面，若采用不同的距离计算方式，则找出的“近邻”可能有显著差别，从而也会导致分类结果有显著不同</a:t>
            </a:r>
            <a:endParaRPr lang="en-US" altLang="zh-CN" sz="2400" dirty="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1115695" y="1844040"/>
            <a:ext cx="6811010" cy="26987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b="1" dirty="0" smtClean="0">
                <a:latin typeface="黑体" panose="02010609060101010101" pitchFamily="49" charset="-122"/>
                <a:ea typeface="黑体" panose="02010609060101010101" pitchFamily="49" charset="-122"/>
                <a:sym typeface="+mn-ea"/>
              </a:rPr>
              <a:t>低维嵌入</a:t>
            </a:r>
            <a:endParaRPr lang="zh-CN"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Times New Roman" panose="02020603050405020304" charset="0"/>
                <a:ea typeface="黑体" panose="02010609060101010101" pitchFamily="49" charset="-122"/>
                <a:cs typeface="Times New Roman" panose="02020603050405020304" charset="0"/>
                <a:sym typeface="+mn-ea"/>
              </a:rPr>
              <a:t>分析1NN二分类错误率</a:t>
            </a:r>
            <a:endParaRPr lang="en-US" altLang="zh-CN" sz="2800" b="1" dirty="0" smtClean="0">
              <a:latin typeface="Times New Roman" panose="02020603050405020304" charset="0"/>
              <a:ea typeface="黑体" panose="02010609060101010101" pitchFamily="49" charset="-122"/>
              <a:cs typeface="Times New Roman" panose="02020603050405020304" charset="0"/>
            </a:endParaRPr>
          </a:p>
          <a:p>
            <a:pPr lvl="1"/>
            <a:r>
              <a:rPr lang="zh-CN" altLang="en-US" sz="2400" dirty="0" smtClean="0">
                <a:sym typeface="+mn-ea"/>
              </a:rPr>
              <a:t>暂且假设距离计算是“恰当”的，即能够恰当地找出</a:t>
            </a:r>
            <a:r>
              <a:rPr lang="en-US" altLang="zh-CN" sz="2400" i="1" dirty="0" smtClean="0">
                <a:latin typeface="Times New Roman" panose="02020603050405020304" charset="0"/>
                <a:cs typeface="Times New Roman" panose="02020603050405020304" charset="0"/>
                <a:sym typeface="+mn-ea"/>
              </a:rPr>
              <a:t>k</a:t>
            </a:r>
            <a:r>
              <a:rPr lang="zh-CN" altLang="en-US" sz="2400" dirty="0" smtClean="0">
                <a:sym typeface="+mn-ea"/>
              </a:rPr>
              <a:t>个近邻，我们来对“最近邻分类器”（</a:t>
            </a:r>
            <a:r>
              <a:rPr lang="en-US" altLang="zh-CN" sz="2400" dirty="0" smtClean="0">
                <a:sym typeface="+mn-ea"/>
              </a:rPr>
              <a:t>1NN</a:t>
            </a:r>
            <a:r>
              <a:rPr lang="zh-CN" altLang="en-US" sz="2400" dirty="0" smtClean="0">
                <a:sym typeface="+mn-ea"/>
              </a:rPr>
              <a:t>，即</a:t>
            </a:r>
            <a:r>
              <a:rPr lang="en-US" altLang="zh-CN" sz="2400" i="1" dirty="0" smtClean="0">
                <a:latin typeface="Times New Roman" panose="02020603050405020304" charset="0"/>
                <a:cs typeface="Times New Roman" panose="02020603050405020304" charset="0"/>
                <a:sym typeface="+mn-ea"/>
              </a:rPr>
              <a:t>k</a:t>
            </a:r>
            <a:r>
              <a:rPr lang="en-US" altLang="zh-CN" sz="2400" dirty="0" smtClean="0">
                <a:sym typeface="+mn-ea"/>
              </a:rPr>
              <a:t>=1</a:t>
            </a:r>
            <a:r>
              <a:rPr lang="zh-CN" altLang="en-US" sz="2400" dirty="0" smtClean="0">
                <a:sym typeface="+mn-ea"/>
              </a:rPr>
              <a:t>）在二分类问题上的性能做一个简单的讨论。给定测试样本</a:t>
            </a:r>
            <a:r>
              <a:rPr lang="en-US" altLang="zh-CN" sz="2400" b="1" i="1" dirty="0" smtClean="0">
                <a:latin typeface="Times New Roman" panose="02020603050405020304" charset="0"/>
                <a:cs typeface="Times New Roman" panose="02020603050405020304" charset="0"/>
                <a:sym typeface="+mn-ea"/>
              </a:rPr>
              <a:t>x</a:t>
            </a:r>
            <a:r>
              <a:rPr lang="zh-CN" altLang="en-US" sz="2400" dirty="0" smtClean="0">
                <a:sym typeface="+mn-ea"/>
              </a:rPr>
              <a:t>，若其最近邻样本为</a:t>
            </a:r>
            <a:r>
              <a:rPr lang="en-US" altLang="zh-CN" sz="2400" b="1" i="1" dirty="0" smtClean="0">
                <a:latin typeface="Times New Roman" panose="02020603050405020304" charset="0"/>
                <a:cs typeface="Times New Roman" panose="02020603050405020304" charset="0"/>
                <a:sym typeface="+mn-ea"/>
              </a:rPr>
              <a:t>z</a:t>
            </a:r>
            <a:r>
              <a:rPr lang="zh-CN" altLang="en-US" sz="2400" dirty="0" smtClean="0">
                <a:sym typeface="+mn-ea"/>
              </a:rPr>
              <a:t>，则最近邻出错的概率就是</a:t>
            </a:r>
            <a:r>
              <a:rPr lang="en-US" altLang="zh-CN" sz="2400" b="1" i="1" dirty="0" smtClean="0">
                <a:latin typeface="Times New Roman" panose="02020603050405020304" charset="0"/>
                <a:cs typeface="Times New Roman" panose="02020603050405020304" charset="0"/>
                <a:sym typeface="+mn-ea"/>
              </a:rPr>
              <a:t>x</a:t>
            </a:r>
            <a:r>
              <a:rPr lang="zh-CN" altLang="en-US" sz="2400" dirty="0" smtClean="0">
                <a:sym typeface="+mn-ea"/>
              </a:rPr>
              <a:t>与</a:t>
            </a:r>
            <a:r>
              <a:rPr lang="en-US" altLang="zh-CN" sz="2400" b="1" i="1" dirty="0" smtClean="0">
                <a:latin typeface="Times New Roman" panose="02020603050405020304" charset="0"/>
                <a:cs typeface="Times New Roman" panose="02020603050405020304" charset="0"/>
                <a:sym typeface="+mn-ea"/>
              </a:rPr>
              <a:t>z</a:t>
            </a:r>
            <a:r>
              <a:rPr lang="zh-CN" altLang="en-US" sz="2400" dirty="0" smtClean="0">
                <a:sym typeface="+mn-ea"/>
              </a:rPr>
              <a:t>类别标记不同的概率，即</a:t>
            </a:r>
            <a:endParaRPr lang="zh-CN" altLang="en-US" sz="2400" dirty="0" smtClean="0">
              <a:sym typeface="+mn-ea"/>
            </a:endParaRPr>
          </a:p>
          <a:p>
            <a:pPr lvl="1"/>
            <a:endParaRPr lang="en-US" altLang="zh-CN" sz="2400" dirty="0">
              <a:latin typeface="宋体" panose="02010600030101010101" pitchFamily="2" charset="-122"/>
              <a:ea typeface="宋体" panose="02010600030101010101" pitchFamily="2" charset="-122"/>
            </a:endParaRPr>
          </a:p>
        </p:txBody>
      </p:sp>
      <p:pic>
        <p:nvPicPr>
          <p:cNvPr id="12" name="Picture 11"/>
          <p:cNvPicPr>
            <a:picLocks noChangeAspect="1"/>
          </p:cNvPicPr>
          <p:nvPr>
            <p:custDataLst>
              <p:tags r:id="rId1"/>
            </p:custDataLst>
          </p:nvPr>
        </p:nvPicPr>
        <p:blipFill>
          <a:blip r:embed="rId2"/>
          <a:stretch>
            <a:fillRect/>
          </a:stretch>
        </p:blipFill>
        <p:spPr>
          <a:xfrm>
            <a:off x="2339975" y="3644900"/>
            <a:ext cx="4201795" cy="55181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3420,&quot;width&quot;:6465}"/>
</p:tagLst>
</file>

<file path=ppt/tags/tag7.xml><?xml version="1.0" encoding="utf-8"?>
<p:tagLst xmlns:p="http://schemas.openxmlformats.org/presentationml/2006/main">
  <p:tag name="KSO_WM_UNIT_PLACING_PICTURE_USER_VIEWPORT" val="{&quot;height&quot;:3420,&quot;width&quot;:6465}"/>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b8e404e7-c714-4d00-8fc6-03484d0f51f9"/>
  <p:tag name="COMMONDATA" val="eyJoZGlkIjoiYzcyNDA3ZWU5ZjBhOTlmMGJhNWQxYWZkMzY5MjBmOD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13536</Words>
  <Application>WPS 演示</Application>
  <PresentationFormat>全屏显示(4:3)</PresentationFormat>
  <Paragraphs>1054</Paragraphs>
  <Slides>55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55</vt:i4>
      </vt:variant>
    </vt:vector>
  </HeadingPairs>
  <TitlesOfParts>
    <vt:vector size="73" baseType="lpstr">
      <vt:lpstr>Arial</vt:lpstr>
      <vt:lpstr>宋体</vt:lpstr>
      <vt:lpstr>Wingdings</vt:lpstr>
      <vt:lpstr>黑体</vt:lpstr>
      <vt:lpstr>Times New Roman</vt:lpstr>
      <vt:lpstr>Wingdings</vt:lpstr>
      <vt:lpstr>微软雅黑</vt:lpstr>
      <vt:lpstr>Calibri</vt:lpstr>
      <vt:lpstr>Arial Unicode MS</vt:lpstr>
      <vt:lpstr>Cambria Math</vt:lpstr>
      <vt:lpstr>MS Mincho</vt:lpstr>
      <vt:lpstr>Segoe Print</vt:lpstr>
      <vt:lpstr>Verdana</vt:lpstr>
      <vt:lpstr>幼圆</vt:lpstr>
      <vt:lpstr>等线</vt:lpstr>
      <vt:lpstr>Cambria Math</vt:lpstr>
      <vt:lpstr>MS PGothic</vt:lpstr>
      <vt:lpstr>Office 主题</vt:lpstr>
      <vt:lpstr>PowerPoint 演示文稿</vt:lpstr>
      <vt:lpstr>内容安排</vt:lpstr>
      <vt:lpstr>内容安排</vt:lpstr>
      <vt:lpstr>本节目录</vt:lpstr>
      <vt:lpstr>本节目录</vt:lpstr>
      <vt:lpstr>低维嵌入</vt:lpstr>
      <vt:lpstr>低维嵌入</vt:lpstr>
      <vt:lpstr>低维嵌入</vt:lpstr>
      <vt:lpstr>低维嵌入</vt:lpstr>
      <vt:lpstr>低维嵌入</vt:lpstr>
      <vt:lpstr>低维嵌入</vt:lpstr>
      <vt:lpstr>低维嵌入</vt:lpstr>
      <vt:lpstr>本节目录</vt:lpstr>
      <vt:lpstr>多维缩放</vt:lpstr>
      <vt:lpstr>多维缩放</vt:lpstr>
      <vt:lpstr>多维缩放</vt:lpstr>
      <vt:lpstr>本节目录</vt:lpstr>
      <vt:lpstr>流形学习</vt:lpstr>
      <vt:lpstr>流形学习</vt:lpstr>
      <vt:lpstr>流形学习</vt:lpstr>
      <vt:lpstr>流形学习</vt:lpstr>
      <vt:lpstr>流形学习</vt:lpstr>
      <vt:lpstr>流形学习</vt:lpstr>
      <vt:lpstr>本节目录</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主成分分析</vt:lpstr>
      <vt:lpstr>总结</vt:lpstr>
      <vt:lpstr>练习题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lcl</dc:creator>
  <cp:lastModifiedBy>李成龙</cp:lastModifiedBy>
  <cp:revision>1478</cp:revision>
  <dcterms:created xsi:type="dcterms:W3CDTF">2020-09-26T01:51:00Z</dcterms:created>
  <dcterms:modified xsi:type="dcterms:W3CDTF">2023-11-07T12:58:52Z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BBC56EC4A9474FC7BC3260BB3AE5470E</vt:lpwstr>
  </property>
  <property fmtid="{D5CDD505-2E9C-101B-9397-08002B2CF9AE}" pid="3" name="KSOProductBuildVer">
    <vt:lpwstr>2052-12.1.0.15712</vt:lpwstr>
  </property>
</Properties>
</file>